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Manjari Bold" charset="1" panose="02000503000000000000"/>
      <p:regular r:id="rId22"/>
    </p:embeddedFont>
    <p:embeddedFont>
      <p:font typeface="Fredoka" charset="1" panose="02000000000000000000"/>
      <p:regular r:id="rId23"/>
    </p:embeddedFont>
    <p:embeddedFont>
      <p:font typeface="Nunito" charset="1" panose="00000000000000000000"/>
      <p:regular r:id="rId24"/>
    </p:embeddedFont>
    <p:embeddedFont>
      <p:font typeface="Nunito Bold" charset="1" panose="000000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30.svg>
</file>

<file path=ppt/media/image31.gif>
</file>

<file path=ppt/media/image32.gif>
</file>

<file path=ppt/media/image4.png>
</file>

<file path=ppt/media/image5.png>
</file>

<file path=ppt/media/image6.sv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 Id="rId3" Target="../media/image30.svg" Type="http://schemas.openxmlformats.org/officeDocument/2006/relationships/image"/><Relationship Id="rId4" Target="../media/image31.gif" Type="http://schemas.openxmlformats.org/officeDocument/2006/relationships/image"/><Relationship Id="rId5" Target="../media/image32.gif"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 Id="rId6" Target="../media/image16.png" Type="http://schemas.openxmlformats.org/officeDocument/2006/relationships/image"/><Relationship Id="rId7" Target="../media/image17.svg" Type="http://schemas.openxmlformats.org/officeDocument/2006/relationships/image"/><Relationship Id="rId8" Target="../media/image1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png" Type="http://schemas.openxmlformats.org/officeDocument/2006/relationships/image"/><Relationship Id="rId4" Target="../media/image21.sv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Freeform 2" id="2"/>
          <p:cNvSpPr/>
          <p:nvPr/>
        </p:nvSpPr>
        <p:spPr>
          <a:xfrm flipH="false" flipV="false" rot="0">
            <a:off x="5752664" y="2536974"/>
            <a:ext cx="7257819" cy="7232850"/>
          </a:xfrm>
          <a:custGeom>
            <a:avLst/>
            <a:gdLst/>
            <a:ahLst/>
            <a:cxnLst/>
            <a:rect r="r" b="b" t="t" l="l"/>
            <a:pathLst>
              <a:path h="7232850" w="7257819">
                <a:moveTo>
                  <a:pt x="0" y="0"/>
                </a:moveTo>
                <a:lnTo>
                  <a:pt x="7257819" y="0"/>
                </a:lnTo>
                <a:lnTo>
                  <a:pt x="7257819" y="7232850"/>
                </a:lnTo>
                <a:lnTo>
                  <a:pt x="0" y="7232850"/>
                </a:lnTo>
                <a:lnTo>
                  <a:pt x="0" y="0"/>
                </a:lnTo>
                <a:close/>
              </a:path>
            </a:pathLst>
          </a:custGeom>
          <a:blipFill>
            <a:blip r:embed="rId2"/>
            <a:stretch>
              <a:fillRect l="0" t="0" r="0" b="0"/>
            </a:stretch>
          </a:blipFill>
        </p:spPr>
      </p:sp>
      <p:sp>
        <p:nvSpPr>
          <p:cNvPr name="Freeform 3" id="3"/>
          <p:cNvSpPr/>
          <p:nvPr/>
        </p:nvSpPr>
        <p:spPr>
          <a:xfrm flipH="false" flipV="false" rot="0">
            <a:off x="8219838" y="5162942"/>
            <a:ext cx="1990868" cy="1980913"/>
          </a:xfrm>
          <a:custGeom>
            <a:avLst/>
            <a:gdLst/>
            <a:ahLst/>
            <a:cxnLst/>
            <a:rect r="r" b="b" t="t" l="l"/>
            <a:pathLst>
              <a:path h="1980913" w="1990868">
                <a:moveTo>
                  <a:pt x="0" y="0"/>
                </a:moveTo>
                <a:lnTo>
                  <a:pt x="1990868" y="0"/>
                </a:lnTo>
                <a:lnTo>
                  <a:pt x="1990868" y="1980914"/>
                </a:lnTo>
                <a:lnTo>
                  <a:pt x="0" y="1980914"/>
                </a:lnTo>
                <a:lnTo>
                  <a:pt x="0" y="0"/>
                </a:lnTo>
                <a:close/>
              </a:path>
            </a:pathLst>
          </a:custGeom>
          <a:blipFill>
            <a:blip r:embed="rId3"/>
            <a:stretch>
              <a:fillRect l="0" t="0" r="0" b="0"/>
            </a:stretch>
          </a:blipFill>
        </p:spPr>
      </p:sp>
      <p:grpSp>
        <p:nvGrpSpPr>
          <p:cNvPr name="Group 4" id="4"/>
          <p:cNvGrpSpPr/>
          <p:nvPr/>
        </p:nvGrpSpPr>
        <p:grpSpPr>
          <a:xfrm rot="0">
            <a:off x="6445540" y="411009"/>
            <a:ext cx="5872067" cy="1740308"/>
            <a:chOff x="0" y="0"/>
            <a:chExt cx="7829423" cy="2320411"/>
          </a:xfrm>
        </p:grpSpPr>
        <p:sp>
          <p:nvSpPr>
            <p:cNvPr name="TextBox 5" id="5"/>
            <p:cNvSpPr txBox="true"/>
            <p:nvPr/>
          </p:nvSpPr>
          <p:spPr>
            <a:xfrm rot="0">
              <a:off x="0" y="1562100"/>
              <a:ext cx="7829423" cy="758311"/>
            </a:xfrm>
            <a:prstGeom prst="rect">
              <a:avLst/>
            </a:prstGeom>
          </p:spPr>
          <p:txBody>
            <a:bodyPr anchor="t" rtlCol="false" tIns="0" lIns="0" bIns="0" rIns="0">
              <a:spAutoFit/>
            </a:bodyPr>
            <a:lstStyle/>
            <a:p>
              <a:pPr algn="ctr">
                <a:lnSpc>
                  <a:spcPts val="4615"/>
                </a:lnSpc>
                <a:spcBef>
                  <a:spcPct val="0"/>
                </a:spcBef>
              </a:pPr>
              <a:r>
                <a:rPr lang="en-US" b="true" sz="3296">
                  <a:solidFill>
                    <a:srgbClr val="000000"/>
                  </a:solidFill>
                  <a:latin typeface="Manjari Bold"/>
                  <a:ea typeface="Manjari Bold"/>
                  <a:cs typeface="Manjari Bold"/>
                  <a:sym typeface="Manjari Bold"/>
                </a:rPr>
                <a:t>AI powered Nourish Network</a:t>
              </a:r>
            </a:p>
          </p:txBody>
        </p:sp>
        <p:sp>
          <p:nvSpPr>
            <p:cNvPr name="TextBox 6" id="6"/>
            <p:cNvSpPr txBox="true"/>
            <p:nvPr/>
          </p:nvSpPr>
          <p:spPr>
            <a:xfrm rot="0">
              <a:off x="60753" y="0"/>
              <a:ext cx="7707917" cy="1638300"/>
            </a:xfrm>
            <a:prstGeom prst="rect">
              <a:avLst/>
            </a:prstGeom>
          </p:spPr>
          <p:txBody>
            <a:bodyPr anchor="t" rtlCol="false" tIns="0" lIns="0" bIns="0" rIns="0">
              <a:spAutoFit/>
            </a:bodyPr>
            <a:lstStyle/>
            <a:p>
              <a:pPr algn="r">
                <a:lnSpc>
                  <a:spcPts val="9719"/>
                </a:lnSpc>
              </a:pPr>
              <a:r>
                <a:rPr lang="en-US" sz="8099">
                  <a:solidFill>
                    <a:srgbClr val="000000"/>
                  </a:solidFill>
                  <a:latin typeface="Fredoka"/>
                  <a:ea typeface="Fredoka"/>
                  <a:cs typeface="Fredoka"/>
                  <a:sym typeface="Fredoka"/>
                </a:rPr>
                <a:t>NourishAID</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Freeform 2" id="2"/>
          <p:cNvSpPr/>
          <p:nvPr/>
        </p:nvSpPr>
        <p:spPr>
          <a:xfrm flipH="false" flipV="false" rot="24000">
            <a:off x="2947487" y="1486846"/>
            <a:ext cx="12393026" cy="8506194"/>
          </a:xfrm>
          <a:custGeom>
            <a:avLst/>
            <a:gdLst/>
            <a:ahLst/>
            <a:cxnLst/>
            <a:rect r="r" b="b" t="t" l="l"/>
            <a:pathLst>
              <a:path h="8506194" w="12393026">
                <a:moveTo>
                  <a:pt x="0" y="86110"/>
                </a:moveTo>
                <a:lnTo>
                  <a:pt x="12334242" y="0"/>
                </a:lnTo>
                <a:lnTo>
                  <a:pt x="12393026" y="8420083"/>
                </a:lnTo>
                <a:lnTo>
                  <a:pt x="58784" y="8506194"/>
                </a:lnTo>
                <a:lnTo>
                  <a:pt x="0" y="86110"/>
                </a:lnTo>
                <a:close/>
              </a:path>
            </a:pathLst>
          </a:custGeom>
          <a:blipFill>
            <a:blip r:embed="rId2"/>
            <a:stretch>
              <a:fillRect l="-3388" t="-8320" r="-144" b="-96"/>
            </a:stretch>
          </a:blipFill>
        </p:spPr>
      </p:sp>
      <p:sp>
        <p:nvSpPr>
          <p:cNvPr name="TextBox 3" id="3"/>
          <p:cNvSpPr txBox="true"/>
          <p:nvPr/>
        </p:nvSpPr>
        <p:spPr>
          <a:xfrm rot="0">
            <a:off x="3459899" y="456094"/>
            <a:ext cx="11368202" cy="771525"/>
          </a:xfrm>
          <a:prstGeom prst="rect">
            <a:avLst/>
          </a:prstGeom>
        </p:spPr>
        <p:txBody>
          <a:bodyPr anchor="t" rtlCol="false" tIns="0" lIns="0" bIns="0" rIns="0">
            <a:spAutoFit/>
          </a:bodyPr>
          <a:lstStyle/>
          <a:p>
            <a:pPr algn="ctr">
              <a:lnSpc>
                <a:spcPts val="6000"/>
              </a:lnSpc>
            </a:pPr>
            <a:r>
              <a:rPr lang="en-US" sz="5000">
                <a:solidFill>
                  <a:srgbClr val="000000"/>
                </a:solidFill>
                <a:latin typeface="Fredoka"/>
                <a:ea typeface="Fredoka"/>
                <a:cs typeface="Fredoka"/>
                <a:sym typeface="Fredoka"/>
              </a:rPr>
              <a:t>Multi-Regression Training Pipeline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Freeform 2" id="2"/>
          <p:cNvSpPr/>
          <p:nvPr/>
        </p:nvSpPr>
        <p:spPr>
          <a:xfrm flipH="false" flipV="false" rot="0">
            <a:off x="2694971" y="1403230"/>
            <a:ext cx="13312276" cy="8133321"/>
          </a:xfrm>
          <a:custGeom>
            <a:avLst/>
            <a:gdLst/>
            <a:ahLst/>
            <a:cxnLst/>
            <a:rect r="r" b="b" t="t" l="l"/>
            <a:pathLst>
              <a:path h="8133321" w="13312276">
                <a:moveTo>
                  <a:pt x="0" y="0"/>
                </a:moveTo>
                <a:lnTo>
                  <a:pt x="13312277" y="0"/>
                </a:lnTo>
                <a:lnTo>
                  <a:pt x="13312277" y="8133321"/>
                </a:lnTo>
                <a:lnTo>
                  <a:pt x="0" y="8133321"/>
                </a:lnTo>
                <a:lnTo>
                  <a:pt x="0" y="0"/>
                </a:lnTo>
                <a:close/>
              </a:path>
            </a:pathLst>
          </a:custGeom>
          <a:blipFill>
            <a:blip r:embed="rId2"/>
            <a:stretch>
              <a:fillRect l="0" t="-8026" r="0" b="0"/>
            </a:stretch>
          </a:blipFill>
        </p:spPr>
      </p:sp>
      <p:sp>
        <p:nvSpPr>
          <p:cNvPr name="TextBox 3" id="3"/>
          <p:cNvSpPr txBox="true"/>
          <p:nvPr/>
        </p:nvSpPr>
        <p:spPr>
          <a:xfrm rot="0">
            <a:off x="5223076" y="411173"/>
            <a:ext cx="7841848" cy="771525"/>
          </a:xfrm>
          <a:prstGeom prst="rect">
            <a:avLst/>
          </a:prstGeom>
        </p:spPr>
        <p:txBody>
          <a:bodyPr anchor="t" rtlCol="false" tIns="0" lIns="0" bIns="0" rIns="0">
            <a:spAutoFit/>
          </a:bodyPr>
          <a:lstStyle/>
          <a:p>
            <a:pPr algn="ctr">
              <a:lnSpc>
                <a:spcPts val="6000"/>
              </a:lnSpc>
            </a:pPr>
            <a:r>
              <a:rPr lang="en-US" sz="5000">
                <a:solidFill>
                  <a:srgbClr val="000000"/>
                </a:solidFill>
                <a:latin typeface="Fredoka"/>
                <a:ea typeface="Fredoka"/>
                <a:cs typeface="Fredoka"/>
                <a:sym typeface="Fredoka"/>
              </a:rPr>
              <a:t>Prediction Pipeline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Freeform 2" id="2"/>
          <p:cNvSpPr/>
          <p:nvPr/>
        </p:nvSpPr>
        <p:spPr>
          <a:xfrm flipH="false" flipV="false" rot="0">
            <a:off x="2171327" y="1182698"/>
            <a:ext cx="13945346" cy="8680978"/>
          </a:xfrm>
          <a:custGeom>
            <a:avLst/>
            <a:gdLst/>
            <a:ahLst/>
            <a:cxnLst/>
            <a:rect r="r" b="b" t="t" l="l"/>
            <a:pathLst>
              <a:path h="8680978" w="13945346">
                <a:moveTo>
                  <a:pt x="0" y="0"/>
                </a:moveTo>
                <a:lnTo>
                  <a:pt x="13945346" y="0"/>
                </a:lnTo>
                <a:lnTo>
                  <a:pt x="13945346" y="8680978"/>
                </a:lnTo>
                <a:lnTo>
                  <a:pt x="0" y="8680978"/>
                </a:lnTo>
                <a:lnTo>
                  <a:pt x="0" y="0"/>
                </a:lnTo>
                <a:close/>
              </a:path>
            </a:pathLst>
          </a:custGeom>
          <a:blipFill>
            <a:blip r:embed="rId2"/>
            <a:stretch>
              <a:fillRect l="0" t="0" r="0" b="0"/>
            </a:stretch>
          </a:blipFill>
        </p:spPr>
      </p:sp>
      <p:sp>
        <p:nvSpPr>
          <p:cNvPr name="TextBox 3" id="3"/>
          <p:cNvSpPr txBox="true"/>
          <p:nvPr/>
        </p:nvSpPr>
        <p:spPr>
          <a:xfrm rot="0">
            <a:off x="5223076" y="257175"/>
            <a:ext cx="7841848" cy="771525"/>
          </a:xfrm>
          <a:prstGeom prst="rect">
            <a:avLst/>
          </a:prstGeom>
        </p:spPr>
        <p:txBody>
          <a:bodyPr anchor="t" rtlCol="false" tIns="0" lIns="0" bIns="0" rIns="0">
            <a:spAutoFit/>
          </a:bodyPr>
          <a:lstStyle/>
          <a:p>
            <a:pPr algn="ctr">
              <a:lnSpc>
                <a:spcPts val="6000"/>
              </a:lnSpc>
            </a:pPr>
            <a:r>
              <a:rPr lang="en-US" sz="5000">
                <a:solidFill>
                  <a:srgbClr val="000000"/>
                </a:solidFill>
                <a:latin typeface="Fredoka"/>
                <a:ea typeface="Fredoka"/>
                <a:cs typeface="Fredoka"/>
                <a:sym typeface="Fredoka"/>
              </a:rPr>
              <a:t>Architecture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Freeform 2" id="2"/>
          <p:cNvSpPr/>
          <p:nvPr/>
        </p:nvSpPr>
        <p:spPr>
          <a:xfrm flipH="false" flipV="false" rot="0">
            <a:off x="2261035" y="1375077"/>
            <a:ext cx="14649054" cy="8020357"/>
          </a:xfrm>
          <a:custGeom>
            <a:avLst/>
            <a:gdLst/>
            <a:ahLst/>
            <a:cxnLst/>
            <a:rect r="r" b="b" t="t" l="l"/>
            <a:pathLst>
              <a:path h="8020357" w="14649054">
                <a:moveTo>
                  <a:pt x="0" y="0"/>
                </a:moveTo>
                <a:lnTo>
                  <a:pt x="14649054" y="0"/>
                </a:lnTo>
                <a:lnTo>
                  <a:pt x="14649054" y="8020357"/>
                </a:lnTo>
                <a:lnTo>
                  <a:pt x="0" y="8020357"/>
                </a:lnTo>
                <a:lnTo>
                  <a:pt x="0" y="0"/>
                </a:lnTo>
                <a:close/>
              </a:path>
            </a:pathLst>
          </a:custGeom>
          <a:blipFill>
            <a:blip r:embed="rId2"/>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p:cSld>
    <p:bg>
      <p:bgPr>
        <a:solidFill>
          <a:srgbClr val="EFE5D8"/>
        </a:solidFill>
      </p:bgPr>
    </p:bg>
    <p:spTree>
      <p:nvGrpSpPr>
        <p:cNvPr id="1" name=""/>
        <p:cNvGrpSpPr/>
        <p:nvPr/>
      </p:nvGrpSpPr>
      <p:grpSpPr>
        <a:xfrm>
          <a:off x="0" y="0"/>
          <a:ext cx="0" cy="0"/>
          <a:chOff x="0" y="0"/>
          <a:chExt cx="0" cy="0"/>
        </a:xfrm>
      </p:grpSpPr>
      <p:sp>
        <p:nvSpPr>
          <p:cNvPr name="TextBox 2" id="2"/>
          <p:cNvSpPr txBox="true"/>
          <p:nvPr/>
        </p:nvSpPr>
        <p:spPr>
          <a:xfrm rot="0">
            <a:off x="740437" y="1229995"/>
            <a:ext cx="16807126" cy="7733665"/>
          </a:xfrm>
          <a:prstGeom prst="rect">
            <a:avLst/>
          </a:prstGeom>
        </p:spPr>
        <p:txBody>
          <a:bodyPr anchor="t" rtlCol="false" tIns="0" lIns="0" bIns="0" rIns="0">
            <a:spAutoFit/>
          </a:bodyPr>
          <a:lstStyle/>
          <a:p>
            <a:pPr algn="l" marL="0" indent="0" lvl="0">
              <a:lnSpc>
                <a:spcPts val="2659"/>
              </a:lnSpc>
            </a:pPr>
            <a:r>
              <a:rPr lang="en-US" b="true" sz="1899">
                <a:solidFill>
                  <a:srgbClr val="000000"/>
                </a:solidFill>
                <a:latin typeface="Nunito Bold"/>
                <a:ea typeface="Nunito Bold"/>
                <a:cs typeface="Nunito Bold"/>
                <a:sym typeface="Nunito Bold"/>
              </a:rPr>
              <a:t>Energy Usage</a:t>
            </a:r>
          </a:p>
          <a:p>
            <a:pPr algn="l" marL="410209" indent="-205105" lvl="1">
              <a:lnSpc>
                <a:spcPts val="2659"/>
              </a:lnSpc>
              <a:buFont typeface="Arial"/>
              <a:buChar char="•"/>
            </a:pPr>
            <a:r>
              <a:rPr lang="en-US" sz="1899">
                <a:solidFill>
                  <a:srgbClr val="000000"/>
                </a:solidFill>
                <a:latin typeface="Nunito"/>
                <a:ea typeface="Nunito"/>
                <a:cs typeface="Nunito"/>
                <a:sym typeface="Nunito"/>
              </a:rPr>
              <a:t>We opted for lightweight models over deep learning or neural networks. A cost-benefit analysis determined that a heavier model was unnecessary and wasteful.</a:t>
            </a:r>
          </a:p>
          <a:p>
            <a:pPr algn="l" marL="410209" indent="-205105" lvl="1">
              <a:lnSpc>
                <a:spcPts val="2659"/>
              </a:lnSpc>
              <a:buFont typeface="Arial"/>
              <a:buChar char="•"/>
            </a:pPr>
            <a:r>
              <a:rPr lang="en-US" sz="1899">
                <a:solidFill>
                  <a:srgbClr val="000000"/>
                </a:solidFill>
                <a:latin typeface="Nunito"/>
                <a:ea typeface="Nunito"/>
                <a:cs typeface="Nunito"/>
                <a:sym typeface="Nunito"/>
              </a:rPr>
              <a:t>Utilizing clean and concise data sources enhances storage efficiency and reduces overall energy consumption.</a:t>
            </a:r>
          </a:p>
          <a:p>
            <a:pPr algn="l" marL="0" indent="0" lvl="0">
              <a:lnSpc>
                <a:spcPts val="2659"/>
              </a:lnSpc>
            </a:pPr>
          </a:p>
          <a:p>
            <a:pPr algn="l" marL="0" indent="0" lvl="0">
              <a:lnSpc>
                <a:spcPts val="2659"/>
              </a:lnSpc>
            </a:pPr>
            <a:r>
              <a:rPr lang="en-US" b="true" sz="1899">
                <a:solidFill>
                  <a:srgbClr val="000000"/>
                </a:solidFill>
                <a:latin typeface="Nunito Bold"/>
                <a:ea typeface="Nunito Bold"/>
                <a:cs typeface="Nunito Bold"/>
                <a:sym typeface="Nunito Bold"/>
              </a:rPr>
              <a:t>Privacy and Security</a:t>
            </a:r>
          </a:p>
          <a:p>
            <a:pPr algn="l" marL="410209" indent="-205105" lvl="1">
              <a:lnSpc>
                <a:spcPts val="2659"/>
              </a:lnSpc>
              <a:buFont typeface="Arial"/>
              <a:buChar char="•"/>
            </a:pPr>
            <a:r>
              <a:rPr lang="en-US" b="true" sz="1899">
                <a:solidFill>
                  <a:srgbClr val="000000"/>
                </a:solidFill>
                <a:latin typeface="Nunito Bold"/>
                <a:ea typeface="Nunito Bold"/>
                <a:cs typeface="Nunito Bold"/>
                <a:sym typeface="Nunito Bold"/>
              </a:rPr>
              <a:t> </a:t>
            </a:r>
            <a:r>
              <a:rPr lang="en-US" sz="1899">
                <a:solidFill>
                  <a:srgbClr val="000000"/>
                </a:solidFill>
                <a:latin typeface="Nunito"/>
                <a:ea typeface="Nunito"/>
                <a:cs typeface="Nunito"/>
                <a:sym typeface="Nunito"/>
              </a:rPr>
              <a:t>No personally identifiable information (PII) is collected during the data stage. Users' inputs will not be stored, and personal accounts are not required.</a:t>
            </a:r>
          </a:p>
          <a:p>
            <a:pPr algn="l" marL="410209" indent="-205105" lvl="1">
              <a:lnSpc>
                <a:spcPts val="2659"/>
              </a:lnSpc>
              <a:buFont typeface="Arial"/>
              <a:buChar char="•"/>
            </a:pPr>
            <a:r>
              <a:rPr lang="en-US" sz="1899">
                <a:solidFill>
                  <a:srgbClr val="000000"/>
                </a:solidFill>
                <a:latin typeface="Nunito"/>
                <a:ea typeface="Nunito"/>
                <a:cs typeface="Nunito"/>
                <a:sym typeface="Nunito"/>
              </a:rPr>
              <a:t>In further improvements </a:t>
            </a:r>
            <a:r>
              <a:rPr lang="en-US" sz="1899">
                <a:solidFill>
                  <a:srgbClr val="000000"/>
                </a:solidFill>
                <a:latin typeface="Nunito"/>
                <a:ea typeface="Nunito"/>
                <a:cs typeface="Nunito"/>
                <a:sym typeface="Nunito"/>
              </a:rPr>
              <a:t>implementation of robust cloud security measures to protect resources and ensure web application security to prevent potential exploitation, has been considered.</a:t>
            </a:r>
          </a:p>
          <a:p>
            <a:pPr algn="l" marL="0" indent="0" lvl="0">
              <a:lnSpc>
                <a:spcPts val="2659"/>
              </a:lnSpc>
            </a:pPr>
          </a:p>
          <a:p>
            <a:pPr algn="l" marL="0" indent="0" lvl="0">
              <a:lnSpc>
                <a:spcPts val="2659"/>
              </a:lnSpc>
            </a:pPr>
            <a:r>
              <a:rPr lang="en-US" b="true" sz="1899">
                <a:solidFill>
                  <a:srgbClr val="000000"/>
                </a:solidFill>
                <a:latin typeface="Nunito Bold"/>
                <a:ea typeface="Nunito Bold"/>
                <a:cs typeface="Nunito Bold"/>
                <a:sym typeface="Nunito Bold"/>
              </a:rPr>
              <a:t>Bias Mitigation</a:t>
            </a:r>
          </a:p>
          <a:p>
            <a:pPr algn="l" marL="410209" indent="-205105" lvl="1">
              <a:lnSpc>
                <a:spcPts val="2659"/>
              </a:lnSpc>
              <a:buFont typeface="Arial"/>
              <a:buChar char="•"/>
            </a:pPr>
            <a:r>
              <a:rPr lang="en-US" sz="1899">
                <a:solidFill>
                  <a:srgbClr val="000000"/>
                </a:solidFill>
                <a:latin typeface="Nunito"/>
                <a:ea typeface="Nunito"/>
                <a:cs typeface="Nunito"/>
                <a:sym typeface="Nunito"/>
              </a:rPr>
              <a:t>We will evaluate model performance across various communities, regions, and demographic groups to ensure fairness and avoid favoring urban areas over rural ones.</a:t>
            </a:r>
          </a:p>
          <a:p>
            <a:pPr algn="l" marL="0" indent="0" lvl="0">
              <a:lnSpc>
                <a:spcPts val="2659"/>
              </a:lnSpc>
            </a:pPr>
          </a:p>
          <a:p>
            <a:pPr algn="l" marL="0" indent="0" lvl="0">
              <a:lnSpc>
                <a:spcPts val="2659"/>
              </a:lnSpc>
            </a:pPr>
            <a:r>
              <a:rPr lang="en-US" b="true" sz="1899">
                <a:solidFill>
                  <a:srgbClr val="000000"/>
                </a:solidFill>
                <a:latin typeface="Nunito Bold"/>
                <a:ea typeface="Nunito Bold"/>
                <a:cs typeface="Nunito Bold"/>
                <a:sym typeface="Nunito Bold"/>
              </a:rPr>
              <a:t>Model Transparency</a:t>
            </a:r>
          </a:p>
          <a:p>
            <a:pPr algn="l" marL="410209" indent="-205105" lvl="1">
              <a:lnSpc>
                <a:spcPts val="2659"/>
              </a:lnSpc>
              <a:buFont typeface="Arial"/>
              <a:buChar char="•"/>
            </a:pPr>
            <a:r>
              <a:rPr lang="en-US" sz="1899">
                <a:solidFill>
                  <a:srgbClr val="000000"/>
                </a:solidFill>
                <a:latin typeface="Nunito"/>
                <a:ea typeface="Nunito"/>
                <a:cs typeface="Nunito"/>
                <a:sym typeface="Nunito"/>
              </a:rPr>
              <a:t>We commit to providing clear documentation of our research methodology, an architecture diagram, and sources of data to ensure transparency.</a:t>
            </a:r>
          </a:p>
          <a:p>
            <a:pPr algn="l" marL="0" indent="0" lvl="0">
              <a:lnSpc>
                <a:spcPts val="2659"/>
              </a:lnSpc>
            </a:pPr>
          </a:p>
          <a:p>
            <a:pPr algn="l" marL="0" indent="0" lvl="0">
              <a:lnSpc>
                <a:spcPts val="2659"/>
              </a:lnSpc>
            </a:pPr>
            <a:r>
              <a:rPr lang="en-US" b="true" sz="1899">
                <a:solidFill>
                  <a:srgbClr val="000000"/>
                </a:solidFill>
                <a:latin typeface="Nunito Bold"/>
                <a:ea typeface="Nunito Bold"/>
                <a:cs typeface="Nunito Bold"/>
                <a:sym typeface="Nunito Bold"/>
              </a:rPr>
              <a:t>Responsible Deployment and Use</a:t>
            </a:r>
          </a:p>
          <a:p>
            <a:pPr algn="l" marL="410209" indent="-205105" lvl="1">
              <a:lnSpc>
                <a:spcPts val="2659"/>
              </a:lnSpc>
              <a:buFont typeface="Arial"/>
              <a:buChar char="•"/>
            </a:pPr>
            <a:r>
              <a:rPr lang="en-US" sz="1899">
                <a:solidFill>
                  <a:srgbClr val="000000"/>
                </a:solidFill>
                <a:latin typeface="Nunito"/>
                <a:ea typeface="Nunito"/>
                <a:cs typeface="Nunito"/>
                <a:sym typeface="Nunito"/>
              </a:rPr>
              <a:t>We engaged with hunger relief leaders throughout the research phase, we would like to include them in the deployment process to ensure the application meets their needs and aligns with their operational practices.</a:t>
            </a:r>
          </a:p>
          <a:p>
            <a:pPr algn="l" marL="0" indent="0" lvl="0">
              <a:lnSpc>
                <a:spcPts val="2659"/>
              </a:lnSpc>
            </a:pPr>
          </a:p>
          <a:p>
            <a:pPr algn="l" marL="0" indent="0" lvl="0">
              <a:lnSpc>
                <a:spcPts val="2659"/>
              </a:lnSpc>
            </a:pPr>
            <a:r>
              <a:rPr lang="en-US" b="true" sz="1899">
                <a:solidFill>
                  <a:srgbClr val="000000"/>
                </a:solidFill>
                <a:latin typeface="Nunito Bold"/>
                <a:ea typeface="Nunito Bold"/>
                <a:cs typeface="Nunito Bold"/>
                <a:sym typeface="Nunito Bold"/>
              </a:rPr>
              <a:t>Monitoring and Testing</a:t>
            </a:r>
          </a:p>
          <a:p>
            <a:pPr algn="l" marL="410209" indent="-205105" lvl="1">
              <a:lnSpc>
                <a:spcPts val="2659"/>
              </a:lnSpc>
              <a:buFont typeface="Arial"/>
              <a:buChar char="•"/>
            </a:pPr>
            <a:r>
              <a:rPr lang="en-US" sz="1899">
                <a:solidFill>
                  <a:srgbClr val="000000"/>
                </a:solidFill>
                <a:latin typeface="Nunito"/>
                <a:ea typeface="Nunito"/>
                <a:cs typeface="Nunito"/>
                <a:sym typeface="Nunito"/>
              </a:rPr>
              <a:t>A</a:t>
            </a:r>
            <a:r>
              <a:rPr lang="en-US" sz="1899">
                <a:solidFill>
                  <a:srgbClr val="000000"/>
                </a:solidFill>
                <a:latin typeface="Nunito"/>
                <a:ea typeface="Nunito"/>
                <a:cs typeface="Nunito"/>
                <a:sym typeface="Nunito"/>
              </a:rPr>
              <a:t>ssessing whether the application creates a real-world impact and identify areas for improvement based on user feedback and outcomes.</a:t>
            </a:r>
          </a:p>
        </p:txBody>
      </p:sp>
      <p:sp>
        <p:nvSpPr>
          <p:cNvPr name="TextBox 3" id="3"/>
          <p:cNvSpPr txBox="true"/>
          <p:nvPr/>
        </p:nvSpPr>
        <p:spPr>
          <a:xfrm rot="0">
            <a:off x="3785757" y="257175"/>
            <a:ext cx="10716486" cy="771525"/>
          </a:xfrm>
          <a:prstGeom prst="rect">
            <a:avLst/>
          </a:prstGeom>
        </p:spPr>
        <p:txBody>
          <a:bodyPr anchor="t" rtlCol="false" tIns="0" lIns="0" bIns="0" rIns="0">
            <a:spAutoFit/>
          </a:bodyPr>
          <a:lstStyle/>
          <a:p>
            <a:pPr algn="ctr">
              <a:lnSpc>
                <a:spcPts val="6000"/>
              </a:lnSpc>
              <a:spcBef>
                <a:spcPct val="0"/>
              </a:spcBef>
            </a:pPr>
            <a:r>
              <a:rPr lang="en-US" sz="5000">
                <a:solidFill>
                  <a:srgbClr val="000000"/>
                </a:solidFill>
                <a:latin typeface="Fredoka"/>
                <a:ea typeface="Fredoka"/>
                <a:cs typeface="Fredoka"/>
                <a:sym typeface="Fredoka"/>
              </a:rPr>
              <a:t>Responsible AI </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EFE5D8"/>
        </a:solidFill>
      </p:bgPr>
    </p:bg>
    <p:spTree>
      <p:nvGrpSpPr>
        <p:cNvPr id="1" name=""/>
        <p:cNvGrpSpPr/>
        <p:nvPr/>
      </p:nvGrpSpPr>
      <p:grpSpPr>
        <a:xfrm>
          <a:off x="0" y="0"/>
          <a:ext cx="0" cy="0"/>
          <a:chOff x="0" y="0"/>
          <a:chExt cx="0" cy="0"/>
        </a:xfrm>
      </p:grpSpPr>
      <p:sp>
        <p:nvSpPr>
          <p:cNvPr name="TextBox 2" id="2"/>
          <p:cNvSpPr txBox="true"/>
          <p:nvPr/>
        </p:nvSpPr>
        <p:spPr>
          <a:xfrm rot="0">
            <a:off x="3372811" y="257175"/>
            <a:ext cx="10716486" cy="771525"/>
          </a:xfrm>
          <a:prstGeom prst="rect">
            <a:avLst/>
          </a:prstGeom>
        </p:spPr>
        <p:txBody>
          <a:bodyPr anchor="t" rtlCol="false" tIns="0" lIns="0" bIns="0" rIns="0">
            <a:spAutoFit/>
          </a:bodyPr>
          <a:lstStyle/>
          <a:p>
            <a:pPr algn="ctr">
              <a:lnSpc>
                <a:spcPts val="6000"/>
              </a:lnSpc>
              <a:spcBef>
                <a:spcPct val="0"/>
              </a:spcBef>
            </a:pPr>
            <a:r>
              <a:rPr lang="en-US" sz="5000">
                <a:solidFill>
                  <a:srgbClr val="000000"/>
                </a:solidFill>
                <a:latin typeface="Fredoka"/>
                <a:ea typeface="Fredoka"/>
                <a:cs typeface="Fredoka"/>
                <a:sym typeface="Fredoka"/>
              </a:rPr>
              <a:t>Future Work and Improvements</a:t>
            </a:r>
          </a:p>
        </p:txBody>
      </p:sp>
      <p:sp>
        <p:nvSpPr>
          <p:cNvPr name="TextBox 3" id="3"/>
          <p:cNvSpPr txBox="true"/>
          <p:nvPr/>
        </p:nvSpPr>
        <p:spPr>
          <a:xfrm rot="0">
            <a:off x="877109" y="1343044"/>
            <a:ext cx="16533782" cy="8241347"/>
          </a:xfrm>
          <a:prstGeom prst="rect">
            <a:avLst/>
          </a:prstGeom>
        </p:spPr>
        <p:txBody>
          <a:bodyPr anchor="t" rtlCol="false" tIns="0" lIns="0" bIns="0" rIns="0">
            <a:spAutoFit/>
          </a:bodyPr>
          <a:lstStyle/>
          <a:p>
            <a:pPr algn="just" marL="0" indent="0" lvl="0">
              <a:lnSpc>
                <a:spcPts val="2240"/>
              </a:lnSpc>
            </a:pPr>
            <a:r>
              <a:rPr lang="en-US" b="true" sz="1600">
                <a:solidFill>
                  <a:srgbClr val="000000"/>
                </a:solidFill>
                <a:latin typeface="Nunito Bold"/>
                <a:ea typeface="Nunito Bold"/>
                <a:cs typeface="Nunito Bold"/>
                <a:sym typeface="Nunito Bold"/>
              </a:rPr>
              <a:t>Improve Feature Engineering: </a:t>
            </a:r>
            <a:r>
              <a:rPr lang="en-US" sz="1600">
                <a:solidFill>
                  <a:srgbClr val="000000"/>
                </a:solidFill>
                <a:latin typeface="Nunito"/>
                <a:ea typeface="Nunito"/>
                <a:cs typeface="Nunito"/>
                <a:sym typeface="Nunito"/>
              </a:rPr>
              <a:t>To more accurately forecast food surplus and match donations to areas of need, integrating the following features will capture complex patterns across time, geography, and socioeconomics.</a:t>
            </a:r>
          </a:p>
          <a:p>
            <a:pPr algn="just" marL="345443" indent="-172721" lvl="1">
              <a:lnSpc>
                <a:spcPts val="2240"/>
              </a:lnSpc>
              <a:buFont typeface="Arial"/>
              <a:buChar char="•"/>
            </a:pPr>
            <a:r>
              <a:rPr lang="en-US" b="true" sz="1600">
                <a:solidFill>
                  <a:srgbClr val="000000"/>
                </a:solidFill>
                <a:latin typeface="Nunito Bold"/>
                <a:ea typeface="Nunito Bold"/>
                <a:cs typeface="Nunito Bold"/>
                <a:sym typeface="Nunito Bold"/>
              </a:rPr>
              <a:t>Storage available at receiving food bank: </a:t>
            </a:r>
            <a:r>
              <a:rPr lang="en-US" sz="1600">
                <a:solidFill>
                  <a:srgbClr val="000000"/>
                </a:solidFill>
                <a:latin typeface="Nunito"/>
                <a:ea typeface="Nunito"/>
                <a:cs typeface="Nunito"/>
                <a:sym typeface="Nunito"/>
              </a:rPr>
              <a:t>Not all food banks are resourced with adequate refrigeration, including this feature would allow food banks to select from food types that fit their storage needs.</a:t>
            </a:r>
          </a:p>
          <a:p>
            <a:pPr algn="just" marL="690885" indent="-230295" lvl="2">
              <a:lnSpc>
                <a:spcPts val="2240"/>
              </a:lnSpc>
              <a:buFont typeface="Arial"/>
              <a:buChar char="⚬"/>
            </a:pPr>
            <a:r>
              <a:rPr lang="en-US" sz="1600">
                <a:solidFill>
                  <a:srgbClr val="000000"/>
                </a:solidFill>
                <a:latin typeface="Nunito"/>
                <a:ea typeface="Nunito"/>
                <a:cs typeface="Nunito"/>
                <a:sym typeface="Nunito"/>
              </a:rPr>
              <a:t>Fridge, Pantry,etc.</a:t>
            </a:r>
          </a:p>
          <a:p>
            <a:pPr algn="just" marL="345443" indent="-172721" lvl="1">
              <a:lnSpc>
                <a:spcPts val="2240"/>
              </a:lnSpc>
              <a:buFont typeface="Arial"/>
              <a:buChar char="•"/>
            </a:pPr>
            <a:r>
              <a:rPr lang="en-US" b="true" sz="1600">
                <a:solidFill>
                  <a:srgbClr val="000000"/>
                </a:solidFill>
                <a:latin typeface="Nunito Bold"/>
                <a:ea typeface="Nunito Bold"/>
                <a:cs typeface="Nunito Bold"/>
                <a:sym typeface="Nunito Bold"/>
              </a:rPr>
              <a:t>Temporal Features: </a:t>
            </a:r>
            <a:r>
              <a:rPr lang="en-US" sz="1600">
                <a:solidFill>
                  <a:srgbClr val="000000"/>
                </a:solidFill>
                <a:latin typeface="Nunito"/>
                <a:ea typeface="Nunito"/>
                <a:cs typeface="Nunito"/>
                <a:sym typeface="Nunito"/>
              </a:rPr>
              <a:t>This will factor in how seasons impact food variety available, day of week will inform peak availability patterns across a week, and holidays will allow us to predict increased food needs or food unavailability. </a:t>
            </a:r>
          </a:p>
          <a:p>
            <a:pPr algn="just" marL="690885" indent="-230295" lvl="2">
              <a:lnSpc>
                <a:spcPts val="2240"/>
              </a:lnSpc>
              <a:buFont typeface="Arial"/>
              <a:buChar char="⚬"/>
            </a:pPr>
            <a:r>
              <a:rPr lang="en-US" sz="1600">
                <a:solidFill>
                  <a:srgbClr val="000000"/>
                </a:solidFill>
                <a:latin typeface="Nunito"/>
                <a:ea typeface="Nunito"/>
                <a:cs typeface="Nunito"/>
                <a:sym typeface="Nunito"/>
              </a:rPr>
              <a:t>Season, Day of the week, holidays</a:t>
            </a:r>
          </a:p>
          <a:p>
            <a:pPr algn="just" marL="345443" indent="-172721" lvl="1">
              <a:lnSpc>
                <a:spcPts val="2240"/>
              </a:lnSpc>
              <a:buFont typeface="Arial"/>
              <a:buChar char="•"/>
            </a:pPr>
            <a:r>
              <a:rPr lang="en-US" b="true" sz="1600">
                <a:solidFill>
                  <a:srgbClr val="000000"/>
                </a:solidFill>
                <a:latin typeface="Nunito Bold"/>
                <a:ea typeface="Nunito Bold"/>
                <a:cs typeface="Nunito Bold"/>
                <a:sym typeface="Nunito Bold"/>
              </a:rPr>
              <a:t>Geographic and Demographic Features: </a:t>
            </a:r>
            <a:r>
              <a:rPr lang="en-US" sz="1600">
                <a:solidFill>
                  <a:srgbClr val="000000"/>
                </a:solidFill>
                <a:latin typeface="Nunito"/>
                <a:ea typeface="Nunito"/>
                <a:cs typeface="Nunito"/>
                <a:sym typeface="Nunito"/>
              </a:rPr>
              <a:t>These features will help better predict need from food banks. </a:t>
            </a:r>
          </a:p>
          <a:p>
            <a:pPr algn="just" marL="690885" indent="-230295" lvl="2">
              <a:lnSpc>
                <a:spcPts val="2240"/>
              </a:lnSpc>
              <a:buFont typeface="Arial"/>
              <a:buChar char="⚬"/>
            </a:pPr>
            <a:r>
              <a:rPr lang="en-US" sz="1600">
                <a:solidFill>
                  <a:srgbClr val="000000"/>
                </a:solidFill>
                <a:latin typeface="Nunito"/>
                <a:ea typeface="Nunito"/>
                <a:cs typeface="Nunito"/>
                <a:sym typeface="Nunito"/>
              </a:rPr>
              <a:t>Population density, median income, proximity to other food sources.</a:t>
            </a:r>
          </a:p>
          <a:p>
            <a:pPr algn="just" marL="345443" indent="-172721" lvl="1">
              <a:lnSpc>
                <a:spcPts val="2240"/>
              </a:lnSpc>
              <a:buFont typeface="Arial"/>
              <a:buChar char="•"/>
            </a:pPr>
            <a:r>
              <a:rPr lang="en-US" b="true" sz="1600">
                <a:solidFill>
                  <a:srgbClr val="000000"/>
                </a:solidFill>
                <a:latin typeface="Nunito Bold"/>
                <a:ea typeface="Nunito Bold"/>
                <a:cs typeface="Nunito Bold"/>
                <a:sym typeface="Nunito Bold"/>
              </a:rPr>
              <a:t>Supply Chain: </a:t>
            </a:r>
            <a:r>
              <a:rPr lang="en-US" sz="1600">
                <a:solidFill>
                  <a:srgbClr val="000000"/>
                </a:solidFill>
                <a:latin typeface="Nunito"/>
                <a:ea typeface="Nunito"/>
                <a:cs typeface="Nunito"/>
                <a:sym typeface="Nunito"/>
              </a:rPr>
              <a:t>Allow up to predict surplus over time. </a:t>
            </a:r>
          </a:p>
          <a:p>
            <a:pPr algn="just" marL="690885" indent="-230295" lvl="2">
              <a:lnSpc>
                <a:spcPts val="2240"/>
              </a:lnSpc>
              <a:buFont typeface="Arial"/>
              <a:buChar char="⚬"/>
            </a:pPr>
            <a:r>
              <a:rPr lang="en-US" sz="1600">
                <a:solidFill>
                  <a:srgbClr val="000000"/>
                </a:solidFill>
                <a:latin typeface="Nunito"/>
                <a:ea typeface="Nunito"/>
                <a:cs typeface="Nunito"/>
                <a:sym typeface="Nunito"/>
              </a:rPr>
              <a:t>Inventory Levels</a:t>
            </a:r>
          </a:p>
          <a:p>
            <a:pPr algn="just" marL="690885" indent="-230295" lvl="2">
              <a:lnSpc>
                <a:spcPts val="2240"/>
              </a:lnSpc>
              <a:buFont typeface="Arial"/>
              <a:buChar char="⚬"/>
            </a:pPr>
            <a:r>
              <a:rPr lang="en-US" sz="1600">
                <a:solidFill>
                  <a:srgbClr val="000000"/>
                </a:solidFill>
                <a:latin typeface="Nunito"/>
                <a:ea typeface="Nunito"/>
                <a:cs typeface="Nunito"/>
                <a:sym typeface="Nunito"/>
              </a:rPr>
              <a:t>Historical donation frequency</a:t>
            </a:r>
          </a:p>
          <a:p>
            <a:pPr algn="just" marL="345443" indent="-172721" lvl="1">
              <a:lnSpc>
                <a:spcPts val="2240"/>
              </a:lnSpc>
              <a:buFont typeface="Arial"/>
              <a:buChar char="•"/>
            </a:pPr>
            <a:r>
              <a:rPr lang="en-US" b="true" sz="1600">
                <a:solidFill>
                  <a:srgbClr val="000000"/>
                </a:solidFill>
                <a:latin typeface="Nunito Bold"/>
                <a:ea typeface="Nunito Bold"/>
                <a:cs typeface="Nunito Bold"/>
                <a:sym typeface="Nunito Bold"/>
              </a:rPr>
              <a:t>Environmental Factors: </a:t>
            </a:r>
            <a:r>
              <a:rPr lang="en-US" sz="1600">
                <a:solidFill>
                  <a:srgbClr val="000000"/>
                </a:solidFill>
                <a:latin typeface="Nunito"/>
                <a:ea typeface="Nunito"/>
                <a:cs typeface="Nunito"/>
                <a:sym typeface="Nunito"/>
              </a:rPr>
              <a:t>How does weather impact food surplus and need? How does natural disaster create spikes in need?</a:t>
            </a:r>
          </a:p>
          <a:p>
            <a:pPr algn="just" marL="690885" indent="-230295" lvl="2">
              <a:lnSpc>
                <a:spcPts val="2240"/>
              </a:lnSpc>
              <a:buFont typeface="Arial"/>
              <a:buChar char="⚬"/>
            </a:pPr>
            <a:r>
              <a:rPr lang="en-US" sz="1600">
                <a:solidFill>
                  <a:srgbClr val="000000"/>
                </a:solidFill>
                <a:latin typeface="Nunito"/>
                <a:ea typeface="Nunito"/>
                <a:cs typeface="Nunito"/>
                <a:sym typeface="Nunito"/>
              </a:rPr>
              <a:t>Weather Data </a:t>
            </a:r>
          </a:p>
          <a:p>
            <a:pPr algn="just">
              <a:lnSpc>
                <a:spcPts val="2240"/>
              </a:lnSpc>
            </a:pPr>
          </a:p>
          <a:p>
            <a:pPr algn="just">
              <a:lnSpc>
                <a:spcPts val="2240"/>
              </a:lnSpc>
            </a:pPr>
            <a:r>
              <a:rPr lang="en-US" sz="1600" b="true">
                <a:solidFill>
                  <a:srgbClr val="000000"/>
                </a:solidFill>
                <a:latin typeface="Nunito Bold"/>
                <a:ea typeface="Nunito Bold"/>
                <a:cs typeface="Nunito Bold"/>
                <a:sym typeface="Nunito Bold"/>
              </a:rPr>
              <a:t>Energy Monitoring Tools</a:t>
            </a:r>
          </a:p>
          <a:p>
            <a:pPr algn="just">
              <a:lnSpc>
                <a:spcPts val="2240"/>
              </a:lnSpc>
            </a:pPr>
            <a:r>
              <a:rPr lang="en-US" sz="1600">
                <a:solidFill>
                  <a:srgbClr val="000000"/>
                </a:solidFill>
                <a:latin typeface="Nunito"/>
                <a:ea typeface="Nunito"/>
                <a:cs typeface="Nunito"/>
                <a:sym typeface="Nunito"/>
              </a:rPr>
              <a:t>Include tools that can monitor energy consumption during model training, deployment, and use. To help identify inefficiencies and areas for optimization.</a:t>
            </a:r>
          </a:p>
          <a:p>
            <a:pPr algn="l">
              <a:lnSpc>
                <a:spcPts val="2240"/>
              </a:lnSpc>
            </a:pPr>
          </a:p>
          <a:p>
            <a:pPr algn="l" marL="0" indent="0" lvl="0">
              <a:lnSpc>
                <a:spcPts val="2240"/>
              </a:lnSpc>
            </a:pPr>
            <a:r>
              <a:rPr lang="en-US" b="true" sz="1600">
                <a:solidFill>
                  <a:srgbClr val="000000"/>
                </a:solidFill>
                <a:latin typeface="Nunito Bold"/>
                <a:ea typeface="Nunito Bold"/>
                <a:cs typeface="Nunito Bold"/>
                <a:sym typeface="Nunito Bold"/>
              </a:rPr>
              <a:t>Hurdles, Key Takeaways, and Next steps</a:t>
            </a:r>
          </a:p>
          <a:p>
            <a:pPr algn="just" marL="345441" indent="-172721" lvl="1">
              <a:lnSpc>
                <a:spcPts val="2240"/>
              </a:lnSpc>
              <a:buFont typeface="Arial"/>
              <a:buChar char="•"/>
            </a:pPr>
            <a:r>
              <a:rPr lang="en-US" b="true" sz="1600">
                <a:solidFill>
                  <a:srgbClr val="000000"/>
                </a:solidFill>
                <a:latin typeface="Nunito Bold"/>
                <a:ea typeface="Nunito Bold"/>
                <a:cs typeface="Nunito Bold"/>
                <a:sym typeface="Nunito Bold"/>
              </a:rPr>
              <a:t>Limited Data Sources</a:t>
            </a:r>
          </a:p>
          <a:p>
            <a:pPr algn="just" marL="690882" indent="-230294" lvl="2">
              <a:lnSpc>
                <a:spcPts val="2240"/>
              </a:lnSpc>
              <a:buFont typeface="Arial"/>
              <a:buChar char="⚬"/>
            </a:pPr>
            <a:r>
              <a:rPr lang="en-US" sz="1600">
                <a:solidFill>
                  <a:srgbClr val="000000"/>
                </a:solidFill>
                <a:latin typeface="Nunito"/>
                <a:ea typeface="Nunito"/>
                <a:cs typeface="Nunito"/>
                <a:sym typeface="Nunito"/>
              </a:rPr>
              <a:t>The availability of limited historical and live data sources restricted the associations we could make during the data preparation phase, which posed significant challenges in building an effective model. Informing the need for more detailed research into data sources. </a:t>
            </a:r>
          </a:p>
          <a:p>
            <a:pPr algn="just" marL="345441" indent="-172721" lvl="1">
              <a:lnSpc>
                <a:spcPts val="2240"/>
              </a:lnSpc>
              <a:buFont typeface="Arial"/>
              <a:buChar char="•"/>
            </a:pPr>
            <a:r>
              <a:rPr lang="en-US" b="true" sz="1600">
                <a:solidFill>
                  <a:srgbClr val="000000"/>
                </a:solidFill>
                <a:latin typeface="Nunito Bold"/>
                <a:ea typeface="Nunito Bold"/>
                <a:cs typeface="Nunito Bold"/>
                <a:sym typeface="Nunito Bold"/>
              </a:rPr>
              <a:t>Deployment Challenges</a:t>
            </a:r>
          </a:p>
          <a:p>
            <a:pPr algn="just" marL="690882" indent="-230294" lvl="2">
              <a:lnSpc>
                <a:spcPts val="2240"/>
              </a:lnSpc>
              <a:buFont typeface="Arial"/>
              <a:buChar char="⚬"/>
            </a:pPr>
            <a:r>
              <a:rPr lang="en-US" sz="1600">
                <a:solidFill>
                  <a:srgbClr val="000000"/>
                </a:solidFill>
                <a:latin typeface="Nunito"/>
                <a:ea typeface="Nunito"/>
                <a:cs typeface="Nunito"/>
                <a:sym typeface="Nunito"/>
              </a:rPr>
              <a:t>We encountered difficulties in deploying the model to an online endpoint for visualization, highlighting the need for better preparation and planning for the deployment process.</a:t>
            </a:r>
          </a:p>
          <a:p>
            <a:pPr algn="just" marL="345441" indent="-172721" lvl="1">
              <a:lnSpc>
                <a:spcPts val="2240"/>
              </a:lnSpc>
              <a:buFont typeface="Arial"/>
              <a:buChar char="•"/>
            </a:pPr>
            <a:r>
              <a:rPr lang="en-US" b="true" sz="1600">
                <a:solidFill>
                  <a:srgbClr val="000000"/>
                </a:solidFill>
                <a:latin typeface="Nunito Bold"/>
                <a:ea typeface="Nunito Bold"/>
                <a:cs typeface="Nunito Bold"/>
                <a:sym typeface="Nunito Bold"/>
              </a:rPr>
              <a:t>End to End Solution</a:t>
            </a:r>
          </a:p>
          <a:p>
            <a:pPr algn="just" marL="690882" indent="-230294" lvl="2">
              <a:lnSpc>
                <a:spcPts val="2240"/>
              </a:lnSpc>
              <a:buFont typeface="Arial"/>
              <a:buChar char="⚬"/>
            </a:pPr>
            <a:r>
              <a:rPr lang="en-US" sz="1600">
                <a:solidFill>
                  <a:srgbClr val="000000"/>
                </a:solidFill>
                <a:latin typeface="Nunito"/>
                <a:ea typeface="Nunito"/>
                <a:cs typeface="Nunito"/>
                <a:sym typeface="Nunito"/>
              </a:rPr>
              <a:t>Since we were unable to </a:t>
            </a:r>
          </a:p>
          <a:p>
            <a:pPr algn="just">
              <a:lnSpc>
                <a:spcPts val="2240"/>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Freeform 2" id="2"/>
          <p:cNvSpPr/>
          <p:nvPr/>
        </p:nvSpPr>
        <p:spPr>
          <a:xfrm flipH="false" flipV="false" rot="0">
            <a:off x="-10782360" y="-7349755"/>
            <a:ext cx="14845758" cy="7557840"/>
          </a:xfrm>
          <a:custGeom>
            <a:avLst/>
            <a:gdLst/>
            <a:ahLst/>
            <a:cxnLst/>
            <a:rect r="r" b="b" t="t" l="l"/>
            <a:pathLst>
              <a:path h="7557840" w="14845758">
                <a:moveTo>
                  <a:pt x="0" y="0"/>
                </a:moveTo>
                <a:lnTo>
                  <a:pt x="14845758" y="0"/>
                </a:lnTo>
                <a:lnTo>
                  <a:pt x="14845758" y="7557840"/>
                </a:lnTo>
                <a:lnTo>
                  <a:pt x="0" y="7557840"/>
                </a:lnTo>
                <a:lnTo>
                  <a:pt x="0" y="0"/>
                </a:lnTo>
                <a:close/>
              </a:path>
            </a:pathLst>
          </a:custGeom>
          <a:blipFill>
            <a:blip r:embed="rId2">
              <a:alphaModFix amt="9999"/>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srcRect l="0" t="0" r="0" b="0"/>
          <a:stretch>
            <a:fillRect/>
          </a:stretch>
        </p:blipFill>
        <p:spPr>
          <a:xfrm flipH="false" flipV="false" rot="0">
            <a:off x="6248192" y="4064783"/>
            <a:ext cx="8584325" cy="5193517"/>
          </a:xfrm>
          <a:prstGeom prst="rect">
            <a:avLst/>
          </a:prstGeom>
        </p:spPr>
      </p:pic>
      <p:pic>
        <p:nvPicPr>
          <p:cNvPr name="Picture 4" id="4"/>
          <p:cNvPicPr>
            <a:picLocks noChangeAspect="true"/>
          </p:cNvPicPr>
          <p:nvPr/>
        </p:nvPicPr>
        <p:blipFill>
          <a:blip r:embed="rId5"/>
          <a:srcRect l="0" t="0" r="0" b="0"/>
          <a:stretch>
            <a:fillRect/>
          </a:stretch>
        </p:blipFill>
        <p:spPr>
          <a:xfrm flipH="false" flipV="false" rot="0">
            <a:off x="9733949" y="2216783"/>
            <a:ext cx="1172287" cy="1347456"/>
          </a:xfrm>
          <a:prstGeom prst="rect">
            <a:avLst/>
          </a:prstGeom>
        </p:spPr>
      </p:pic>
      <p:sp>
        <p:nvSpPr>
          <p:cNvPr name="TextBox 5" id="5"/>
          <p:cNvSpPr txBox="true"/>
          <p:nvPr/>
        </p:nvSpPr>
        <p:spPr>
          <a:xfrm rot="0">
            <a:off x="4394863" y="385762"/>
            <a:ext cx="9498274" cy="1285875"/>
          </a:xfrm>
          <a:prstGeom prst="rect">
            <a:avLst/>
          </a:prstGeom>
        </p:spPr>
        <p:txBody>
          <a:bodyPr anchor="t" rtlCol="false" tIns="0" lIns="0" bIns="0" rIns="0">
            <a:spAutoFit/>
          </a:bodyPr>
          <a:lstStyle/>
          <a:p>
            <a:pPr algn="ctr">
              <a:lnSpc>
                <a:spcPts val="10157"/>
              </a:lnSpc>
            </a:pPr>
            <a:r>
              <a:rPr lang="en-US" sz="8464">
                <a:solidFill>
                  <a:srgbClr val="000000"/>
                </a:solidFill>
                <a:latin typeface="Fredoka"/>
                <a:ea typeface="Fredoka"/>
                <a:cs typeface="Fredoka"/>
                <a:sym typeface="Fredoka"/>
              </a:rPr>
              <a:t>NourishAID Team</a:t>
            </a:r>
          </a:p>
        </p:txBody>
      </p:sp>
      <p:sp>
        <p:nvSpPr>
          <p:cNvPr name="TextBox 6" id="6"/>
          <p:cNvSpPr txBox="true"/>
          <p:nvPr/>
        </p:nvSpPr>
        <p:spPr>
          <a:xfrm rot="0">
            <a:off x="921798" y="5622168"/>
            <a:ext cx="3880322" cy="514350"/>
          </a:xfrm>
          <a:prstGeom prst="rect">
            <a:avLst/>
          </a:prstGeom>
        </p:spPr>
        <p:txBody>
          <a:bodyPr anchor="t" rtlCol="false" tIns="0" lIns="0" bIns="0" rIns="0">
            <a:spAutoFit/>
          </a:bodyPr>
          <a:lstStyle/>
          <a:p>
            <a:pPr algn="just">
              <a:lnSpc>
                <a:spcPts val="4200"/>
              </a:lnSpc>
            </a:pPr>
            <a:r>
              <a:rPr lang="en-US" sz="3000">
                <a:solidFill>
                  <a:srgbClr val="000000"/>
                </a:solidFill>
                <a:latin typeface="Fredoka"/>
                <a:ea typeface="Fredoka"/>
                <a:cs typeface="Fredoka"/>
                <a:sym typeface="Fredoka"/>
              </a:rPr>
              <a:t>Gayatree Vaidya</a:t>
            </a:r>
          </a:p>
        </p:txBody>
      </p:sp>
      <p:sp>
        <p:nvSpPr>
          <p:cNvPr name="TextBox 7" id="7"/>
          <p:cNvSpPr txBox="true"/>
          <p:nvPr/>
        </p:nvSpPr>
        <p:spPr>
          <a:xfrm rot="0">
            <a:off x="921798" y="4335765"/>
            <a:ext cx="2939028" cy="514350"/>
          </a:xfrm>
          <a:prstGeom prst="rect">
            <a:avLst/>
          </a:prstGeom>
        </p:spPr>
        <p:txBody>
          <a:bodyPr anchor="t" rtlCol="false" tIns="0" lIns="0" bIns="0" rIns="0">
            <a:spAutoFit/>
          </a:bodyPr>
          <a:lstStyle/>
          <a:p>
            <a:pPr algn="just">
              <a:lnSpc>
                <a:spcPts val="4200"/>
              </a:lnSpc>
            </a:pPr>
            <a:r>
              <a:rPr lang="en-US" sz="3000">
                <a:solidFill>
                  <a:srgbClr val="000000"/>
                </a:solidFill>
                <a:latin typeface="Fredoka"/>
                <a:ea typeface="Fredoka"/>
                <a:cs typeface="Fredoka"/>
                <a:sym typeface="Fredoka"/>
              </a:rPr>
              <a:t>Michelle M.</a:t>
            </a:r>
          </a:p>
        </p:txBody>
      </p:sp>
      <p:sp>
        <p:nvSpPr>
          <p:cNvPr name="TextBox 8" id="8"/>
          <p:cNvSpPr txBox="true"/>
          <p:nvPr/>
        </p:nvSpPr>
        <p:spPr>
          <a:xfrm rot="0">
            <a:off x="980629" y="3107040"/>
            <a:ext cx="2939028" cy="457200"/>
          </a:xfrm>
          <a:prstGeom prst="rect">
            <a:avLst/>
          </a:prstGeom>
        </p:spPr>
        <p:txBody>
          <a:bodyPr anchor="t" rtlCol="false" tIns="0" lIns="0" bIns="0" rIns="0">
            <a:spAutoFit/>
          </a:bodyPr>
          <a:lstStyle/>
          <a:p>
            <a:pPr algn="just">
              <a:lnSpc>
                <a:spcPts val="3600"/>
              </a:lnSpc>
            </a:pPr>
            <a:r>
              <a:rPr lang="en-US" sz="3000">
                <a:solidFill>
                  <a:srgbClr val="000000"/>
                </a:solidFill>
                <a:latin typeface="Fredoka"/>
                <a:ea typeface="Fredoka"/>
                <a:cs typeface="Fredoka"/>
                <a:sym typeface="Fredoka"/>
              </a:rPr>
              <a:t>Stacey Haack</a:t>
            </a:r>
          </a:p>
        </p:txBody>
      </p:sp>
      <p:sp>
        <p:nvSpPr>
          <p:cNvPr name="TextBox 9" id="9"/>
          <p:cNvSpPr txBox="true"/>
          <p:nvPr/>
        </p:nvSpPr>
        <p:spPr>
          <a:xfrm rot="0">
            <a:off x="921798" y="8194447"/>
            <a:ext cx="2939028" cy="514350"/>
          </a:xfrm>
          <a:prstGeom prst="rect">
            <a:avLst/>
          </a:prstGeom>
        </p:spPr>
        <p:txBody>
          <a:bodyPr anchor="t" rtlCol="false" tIns="0" lIns="0" bIns="0" rIns="0">
            <a:spAutoFit/>
          </a:bodyPr>
          <a:lstStyle/>
          <a:p>
            <a:pPr algn="just">
              <a:lnSpc>
                <a:spcPts val="4200"/>
              </a:lnSpc>
            </a:pPr>
            <a:r>
              <a:rPr lang="en-US" sz="3000">
                <a:solidFill>
                  <a:srgbClr val="000000"/>
                </a:solidFill>
                <a:latin typeface="Fredoka"/>
                <a:ea typeface="Fredoka"/>
                <a:cs typeface="Fredoka"/>
                <a:sym typeface="Fredoka"/>
              </a:rPr>
              <a:t>Rebecca Lorig</a:t>
            </a:r>
          </a:p>
        </p:txBody>
      </p:sp>
      <p:sp>
        <p:nvSpPr>
          <p:cNvPr name="TextBox 10" id="10"/>
          <p:cNvSpPr txBox="true"/>
          <p:nvPr/>
        </p:nvSpPr>
        <p:spPr>
          <a:xfrm rot="0">
            <a:off x="921798" y="6908572"/>
            <a:ext cx="3056690" cy="514350"/>
          </a:xfrm>
          <a:prstGeom prst="rect">
            <a:avLst/>
          </a:prstGeom>
        </p:spPr>
        <p:txBody>
          <a:bodyPr anchor="t" rtlCol="false" tIns="0" lIns="0" bIns="0" rIns="0">
            <a:spAutoFit/>
          </a:bodyPr>
          <a:lstStyle/>
          <a:p>
            <a:pPr algn="just">
              <a:lnSpc>
                <a:spcPts val="4200"/>
              </a:lnSpc>
            </a:pPr>
            <a:r>
              <a:rPr lang="en-US" sz="3000">
                <a:solidFill>
                  <a:srgbClr val="000000"/>
                </a:solidFill>
                <a:latin typeface="Fredoka"/>
                <a:ea typeface="Fredoka"/>
                <a:cs typeface="Fredoka"/>
                <a:sym typeface="Fredoka"/>
              </a:rPr>
              <a:t>Michelle Opoku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Freeform 2" id="2"/>
          <p:cNvSpPr/>
          <p:nvPr/>
        </p:nvSpPr>
        <p:spPr>
          <a:xfrm flipH="false" flipV="false" rot="0">
            <a:off x="12689704" y="7776611"/>
            <a:ext cx="5073860" cy="2289580"/>
          </a:xfrm>
          <a:custGeom>
            <a:avLst/>
            <a:gdLst/>
            <a:ahLst/>
            <a:cxnLst/>
            <a:rect r="r" b="b" t="t" l="l"/>
            <a:pathLst>
              <a:path h="2289580" w="5073860">
                <a:moveTo>
                  <a:pt x="0" y="0"/>
                </a:moveTo>
                <a:lnTo>
                  <a:pt x="5073861" y="0"/>
                </a:lnTo>
                <a:lnTo>
                  <a:pt x="5073861" y="2289580"/>
                </a:lnTo>
                <a:lnTo>
                  <a:pt x="0" y="2289580"/>
                </a:lnTo>
                <a:lnTo>
                  <a:pt x="0" y="0"/>
                </a:lnTo>
                <a:close/>
              </a:path>
            </a:pathLst>
          </a:custGeom>
          <a:blipFill>
            <a:blip r:embed="rId2"/>
            <a:stretch>
              <a:fillRect l="0" t="0" r="0" b="0"/>
            </a:stretch>
          </a:blipFill>
        </p:spPr>
      </p:sp>
      <p:sp>
        <p:nvSpPr>
          <p:cNvPr name="Freeform 3" id="3"/>
          <p:cNvSpPr/>
          <p:nvPr/>
        </p:nvSpPr>
        <p:spPr>
          <a:xfrm flipH="false" flipV="false" rot="0">
            <a:off x="430866" y="7486221"/>
            <a:ext cx="2609325" cy="2579970"/>
          </a:xfrm>
          <a:custGeom>
            <a:avLst/>
            <a:gdLst/>
            <a:ahLst/>
            <a:cxnLst/>
            <a:rect r="r" b="b" t="t" l="l"/>
            <a:pathLst>
              <a:path h="2579970" w="2609325">
                <a:moveTo>
                  <a:pt x="0" y="0"/>
                </a:moveTo>
                <a:lnTo>
                  <a:pt x="2609325" y="0"/>
                </a:lnTo>
                <a:lnTo>
                  <a:pt x="2609325" y="2579970"/>
                </a:lnTo>
                <a:lnTo>
                  <a:pt x="0" y="2579970"/>
                </a:lnTo>
                <a:lnTo>
                  <a:pt x="0" y="0"/>
                </a:lnTo>
                <a:close/>
              </a:path>
            </a:pathLst>
          </a:custGeom>
          <a:blipFill>
            <a:blip r:embed="rId3"/>
            <a:stretch>
              <a:fillRect l="0" t="0" r="0" b="0"/>
            </a:stretch>
          </a:blipFill>
        </p:spPr>
      </p:sp>
      <p:sp>
        <p:nvSpPr>
          <p:cNvPr name="TextBox 4" id="4"/>
          <p:cNvSpPr txBox="true"/>
          <p:nvPr/>
        </p:nvSpPr>
        <p:spPr>
          <a:xfrm rot="0">
            <a:off x="3939374" y="2525806"/>
            <a:ext cx="10409251" cy="5690280"/>
          </a:xfrm>
          <a:prstGeom prst="rect">
            <a:avLst/>
          </a:prstGeom>
        </p:spPr>
        <p:txBody>
          <a:bodyPr anchor="t" rtlCol="false" tIns="0" lIns="0" bIns="0" rIns="0">
            <a:spAutoFit/>
          </a:bodyPr>
          <a:lstStyle/>
          <a:p>
            <a:pPr algn="ctr" marL="0" indent="0" lvl="0">
              <a:lnSpc>
                <a:spcPts val="3462"/>
              </a:lnSpc>
            </a:pPr>
            <a:r>
              <a:rPr lang="en-US" sz="2473">
                <a:solidFill>
                  <a:srgbClr val="000000"/>
                </a:solidFill>
                <a:latin typeface="Nunito"/>
                <a:ea typeface="Nunito"/>
                <a:cs typeface="Nunito"/>
                <a:sym typeface="Nunito"/>
              </a:rPr>
              <a:t>A web-based UI designed for leaders of hunger relief organizations, such as food bank administrators, to efficiently search for available food surplus in their area based on specific food types and quantities. By empowering food banks to actively seek out suitable donors, this platform enables them to proactively address their needs instead of relying solely on incoming donations that may be expired, unsuitable, or excessive.</a:t>
            </a:r>
          </a:p>
          <a:p>
            <a:pPr algn="ctr" marL="0" indent="0" lvl="0">
              <a:lnSpc>
                <a:spcPts val="3462"/>
              </a:lnSpc>
            </a:pPr>
          </a:p>
          <a:p>
            <a:pPr algn="ctr">
              <a:lnSpc>
                <a:spcPts val="3462"/>
              </a:lnSpc>
            </a:pPr>
            <a:r>
              <a:rPr lang="en-US" sz="2473">
                <a:solidFill>
                  <a:srgbClr val="000000"/>
                </a:solidFill>
                <a:latin typeface="Nunito"/>
                <a:ea typeface="Nunito"/>
                <a:cs typeface="Nunito"/>
                <a:sym typeface="Nunito"/>
              </a:rPr>
              <a:t>The Nourish Network is an AzureML-based application created for the Microsoft AI Innovation Challenge: Hack for a Sustainable Planet executive challenge. Our target is to enhance resource allocation, reduce food waste, and ensure that food banks receive high-quality, relevant donations to better serve their communities.</a:t>
            </a:r>
          </a:p>
        </p:txBody>
      </p:sp>
      <p:sp>
        <p:nvSpPr>
          <p:cNvPr name="Freeform 5" id="5"/>
          <p:cNvSpPr/>
          <p:nvPr/>
        </p:nvSpPr>
        <p:spPr>
          <a:xfrm flipH="false" flipV="false" rot="0">
            <a:off x="3031637" y="8921401"/>
            <a:ext cx="907737" cy="959299"/>
          </a:xfrm>
          <a:custGeom>
            <a:avLst/>
            <a:gdLst/>
            <a:ahLst/>
            <a:cxnLst/>
            <a:rect r="r" b="b" t="t" l="l"/>
            <a:pathLst>
              <a:path h="959299" w="907737">
                <a:moveTo>
                  <a:pt x="0" y="0"/>
                </a:moveTo>
                <a:lnTo>
                  <a:pt x="907737" y="0"/>
                </a:lnTo>
                <a:lnTo>
                  <a:pt x="907737" y="959300"/>
                </a:lnTo>
                <a:lnTo>
                  <a:pt x="0" y="9593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5223076" y="839881"/>
            <a:ext cx="7841848" cy="771525"/>
          </a:xfrm>
          <a:prstGeom prst="rect">
            <a:avLst/>
          </a:prstGeom>
        </p:spPr>
        <p:txBody>
          <a:bodyPr anchor="t" rtlCol="false" tIns="0" lIns="0" bIns="0" rIns="0">
            <a:spAutoFit/>
          </a:bodyPr>
          <a:lstStyle/>
          <a:p>
            <a:pPr algn="ctr">
              <a:lnSpc>
                <a:spcPts val="6000"/>
              </a:lnSpc>
            </a:pPr>
            <a:r>
              <a:rPr lang="en-US" sz="5000">
                <a:solidFill>
                  <a:srgbClr val="000000"/>
                </a:solidFill>
                <a:latin typeface="Fredoka"/>
                <a:ea typeface="Fredoka"/>
                <a:cs typeface="Fredoka"/>
                <a:sym typeface="Fredoka"/>
              </a:rPr>
              <a:t>What is NourishAID?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Freeform 2" id="2"/>
          <p:cNvSpPr/>
          <p:nvPr/>
        </p:nvSpPr>
        <p:spPr>
          <a:xfrm flipH="false" flipV="false" rot="0">
            <a:off x="1675483" y="5805416"/>
            <a:ext cx="4812439" cy="4481584"/>
          </a:xfrm>
          <a:custGeom>
            <a:avLst/>
            <a:gdLst/>
            <a:ahLst/>
            <a:cxnLst/>
            <a:rect r="r" b="b" t="t" l="l"/>
            <a:pathLst>
              <a:path h="4481584" w="4812439">
                <a:moveTo>
                  <a:pt x="0" y="0"/>
                </a:moveTo>
                <a:lnTo>
                  <a:pt x="4812439" y="0"/>
                </a:lnTo>
                <a:lnTo>
                  <a:pt x="4812439" y="4481584"/>
                </a:lnTo>
                <a:lnTo>
                  <a:pt x="0" y="4481584"/>
                </a:lnTo>
                <a:lnTo>
                  <a:pt x="0" y="0"/>
                </a:lnTo>
                <a:close/>
              </a:path>
            </a:pathLst>
          </a:custGeom>
          <a:blipFill>
            <a:blip r:embed="rId2"/>
            <a:stretch>
              <a:fillRect l="0" t="0" r="0" b="0"/>
            </a:stretch>
          </a:blipFill>
        </p:spPr>
      </p:sp>
      <p:sp>
        <p:nvSpPr>
          <p:cNvPr name="TextBox 3" id="3"/>
          <p:cNvSpPr txBox="true"/>
          <p:nvPr/>
        </p:nvSpPr>
        <p:spPr>
          <a:xfrm rot="0">
            <a:off x="654850" y="3562350"/>
            <a:ext cx="5562907" cy="3714750"/>
          </a:xfrm>
          <a:prstGeom prst="rect">
            <a:avLst/>
          </a:prstGeom>
        </p:spPr>
        <p:txBody>
          <a:bodyPr anchor="t" rtlCol="false" tIns="0" lIns="0" bIns="0" rIns="0">
            <a:spAutoFit/>
          </a:bodyPr>
          <a:lstStyle/>
          <a:p>
            <a:pPr algn="ctr">
              <a:lnSpc>
                <a:spcPts val="4200"/>
              </a:lnSpc>
            </a:pPr>
            <a:r>
              <a:rPr lang="en-US" sz="3000">
                <a:solidFill>
                  <a:srgbClr val="000000"/>
                </a:solidFill>
                <a:latin typeface="Nunito"/>
                <a:ea typeface="Nunito"/>
                <a:cs typeface="Nunito"/>
                <a:sym typeface="Nunito"/>
              </a:rPr>
              <a:t>30-40% of the US food supply, approximately 133 billion pounds, is wasted annually. *</a:t>
            </a:r>
          </a:p>
          <a:p>
            <a:pPr algn="ctr">
              <a:lnSpc>
                <a:spcPts val="4200"/>
              </a:lnSpc>
            </a:pPr>
          </a:p>
          <a:p>
            <a:pPr algn="ctr">
              <a:lnSpc>
                <a:spcPts val="4200"/>
              </a:lnSpc>
            </a:pPr>
          </a:p>
          <a:p>
            <a:pPr algn="ctr">
              <a:lnSpc>
                <a:spcPts val="4200"/>
              </a:lnSpc>
            </a:pPr>
          </a:p>
          <a:p>
            <a:pPr algn="ctr">
              <a:lnSpc>
                <a:spcPts val="4200"/>
              </a:lnSpc>
              <a:spcBef>
                <a:spcPct val="0"/>
              </a:spcBef>
            </a:pPr>
            <a:r>
              <a:rPr lang="en-US" sz="3000">
                <a:solidFill>
                  <a:srgbClr val="000000"/>
                </a:solidFill>
                <a:latin typeface="Nunito"/>
                <a:ea typeface="Nunito"/>
                <a:cs typeface="Nunito"/>
                <a:sym typeface="Nunito"/>
              </a:rPr>
              <a:t>.  </a:t>
            </a:r>
          </a:p>
        </p:txBody>
      </p:sp>
      <p:sp>
        <p:nvSpPr>
          <p:cNvPr name="TextBox 4" id="4"/>
          <p:cNvSpPr txBox="true"/>
          <p:nvPr/>
        </p:nvSpPr>
        <p:spPr>
          <a:xfrm rot="0">
            <a:off x="11727132" y="3562350"/>
            <a:ext cx="5334186" cy="15811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Nunito"/>
                <a:ea typeface="Nunito"/>
                <a:cs typeface="Nunito"/>
                <a:sym typeface="Nunito"/>
              </a:rPr>
              <a:t>In 2022, </a:t>
            </a:r>
            <a:r>
              <a:rPr lang="en-US" sz="3000">
                <a:solidFill>
                  <a:srgbClr val="000000"/>
                </a:solidFill>
                <a:latin typeface="Nunito"/>
                <a:ea typeface="Nunito"/>
                <a:cs typeface="Nunito"/>
                <a:sym typeface="Nunito"/>
              </a:rPr>
              <a:t>An estimated 13.5% or 44,000,000 people in the US were food insecure. **</a:t>
            </a:r>
          </a:p>
        </p:txBody>
      </p:sp>
      <p:sp>
        <p:nvSpPr>
          <p:cNvPr name="TextBox 5" id="5"/>
          <p:cNvSpPr txBox="true"/>
          <p:nvPr/>
        </p:nvSpPr>
        <p:spPr>
          <a:xfrm rot="0">
            <a:off x="6217757" y="5748266"/>
            <a:ext cx="6111790" cy="21145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Nunito"/>
                <a:ea typeface="Nunito"/>
                <a:cs typeface="Nunito"/>
                <a:sym typeface="Nunito"/>
              </a:rPr>
              <a:t>6% – of greenhouse gas emissions come from food that is lost in supply chains or wasted by consumers.***</a:t>
            </a:r>
          </a:p>
        </p:txBody>
      </p:sp>
      <p:sp>
        <p:nvSpPr>
          <p:cNvPr name="TextBox 6" id="6"/>
          <p:cNvSpPr txBox="true"/>
          <p:nvPr/>
        </p:nvSpPr>
        <p:spPr>
          <a:xfrm rot="0">
            <a:off x="3893775" y="704969"/>
            <a:ext cx="10500449" cy="1533525"/>
          </a:xfrm>
          <a:prstGeom prst="rect">
            <a:avLst/>
          </a:prstGeom>
        </p:spPr>
        <p:txBody>
          <a:bodyPr anchor="t" rtlCol="false" tIns="0" lIns="0" bIns="0" rIns="0">
            <a:spAutoFit/>
          </a:bodyPr>
          <a:lstStyle/>
          <a:p>
            <a:pPr algn="ctr">
              <a:lnSpc>
                <a:spcPts val="6000"/>
              </a:lnSpc>
            </a:pPr>
            <a:r>
              <a:rPr lang="en-US" sz="5000">
                <a:solidFill>
                  <a:srgbClr val="000000"/>
                </a:solidFill>
                <a:latin typeface="Fredoka"/>
                <a:ea typeface="Fredoka"/>
                <a:cs typeface="Fredoka"/>
                <a:sym typeface="Fredoka"/>
              </a:rPr>
              <a:t>Social and Environmental Impacts of Food Waste</a:t>
            </a:r>
          </a:p>
        </p:txBody>
      </p:sp>
      <p:sp>
        <p:nvSpPr>
          <p:cNvPr name="TextBox 7" id="7"/>
          <p:cNvSpPr txBox="true"/>
          <p:nvPr/>
        </p:nvSpPr>
        <p:spPr>
          <a:xfrm rot="0">
            <a:off x="7696351" y="8548616"/>
            <a:ext cx="10591649" cy="1533525"/>
          </a:xfrm>
          <a:prstGeom prst="rect">
            <a:avLst/>
          </a:prstGeom>
        </p:spPr>
        <p:txBody>
          <a:bodyPr anchor="t" rtlCol="false" tIns="0" lIns="0" bIns="0" rIns="0">
            <a:spAutoFit/>
          </a:bodyPr>
          <a:lstStyle/>
          <a:p>
            <a:pPr algn="just">
              <a:lnSpc>
                <a:spcPts val="1500"/>
              </a:lnSpc>
            </a:pPr>
          </a:p>
          <a:p>
            <a:pPr algn="just">
              <a:lnSpc>
                <a:spcPts val="1500"/>
              </a:lnSpc>
            </a:pPr>
          </a:p>
          <a:p>
            <a:pPr algn="just">
              <a:lnSpc>
                <a:spcPts val="1500"/>
              </a:lnSpc>
            </a:pPr>
            <a:r>
              <a:rPr lang="en-US" sz="1500" b="true">
                <a:solidFill>
                  <a:srgbClr val="593876"/>
                </a:solidFill>
                <a:latin typeface="Nunito Bold"/>
                <a:ea typeface="Nunito Bold"/>
                <a:cs typeface="Nunito Bold"/>
                <a:sym typeface="Nunito Bold"/>
              </a:rPr>
              <a:t>1. Feeding America. (n.d.). *Map the meal gap*. https://map.feedingamerica.org/</a:t>
            </a:r>
          </a:p>
          <a:p>
            <a:pPr algn="just">
              <a:lnSpc>
                <a:spcPts val="1500"/>
              </a:lnSpc>
            </a:pPr>
          </a:p>
          <a:p>
            <a:pPr algn="just">
              <a:lnSpc>
                <a:spcPts val="1500"/>
              </a:lnSpc>
            </a:pPr>
            <a:r>
              <a:rPr lang="en-US" sz="1500" b="true">
                <a:solidFill>
                  <a:srgbClr val="593876"/>
                </a:solidFill>
                <a:latin typeface="Nunito Bold"/>
                <a:ea typeface="Nunito Bold"/>
                <a:cs typeface="Nunito Bold"/>
                <a:sym typeface="Nunito Bold"/>
              </a:rPr>
              <a:t>2. Our World in Data. (n.d.). *Food waste emissions*. https://ourworldindata.org/food-waste-emissions</a:t>
            </a:r>
          </a:p>
          <a:p>
            <a:pPr algn="just">
              <a:lnSpc>
                <a:spcPts val="1500"/>
              </a:lnSpc>
            </a:pPr>
          </a:p>
          <a:p>
            <a:pPr algn="just">
              <a:lnSpc>
                <a:spcPts val="1500"/>
              </a:lnSpc>
            </a:pPr>
            <a:r>
              <a:rPr lang="en-US" b="true" sz="1500">
                <a:solidFill>
                  <a:srgbClr val="593876"/>
                </a:solidFill>
                <a:latin typeface="Nunito Bold"/>
                <a:ea typeface="Nunito Bold"/>
                <a:cs typeface="Nunito Bold"/>
                <a:sym typeface="Nunito Bold"/>
              </a:rPr>
              <a:t>3. U.S. Food and Drug Administration. (n.d.). *Food loss and waste*. https://www.fda.gov/food/consumers/food-loss-and-waste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Freeform 2" id="2"/>
          <p:cNvSpPr/>
          <p:nvPr/>
        </p:nvSpPr>
        <p:spPr>
          <a:xfrm flipH="false" flipV="false" rot="0">
            <a:off x="8337088" y="8399481"/>
            <a:ext cx="1118726" cy="1709165"/>
          </a:xfrm>
          <a:custGeom>
            <a:avLst/>
            <a:gdLst/>
            <a:ahLst/>
            <a:cxnLst/>
            <a:rect r="r" b="b" t="t" l="l"/>
            <a:pathLst>
              <a:path h="1709165" w="1118726">
                <a:moveTo>
                  <a:pt x="0" y="0"/>
                </a:moveTo>
                <a:lnTo>
                  <a:pt x="1118726" y="0"/>
                </a:lnTo>
                <a:lnTo>
                  <a:pt x="1118726" y="1709165"/>
                </a:lnTo>
                <a:lnTo>
                  <a:pt x="0" y="170916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1686464" y="3993347"/>
            <a:ext cx="6162025" cy="3051175"/>
          </a:xfrm>
          <a:prstGeom prst="rect">
            <a:avLst/>
          </a:prstGeom>
        </p:spPr>
        <p:txBody>
          <a:bodyPr anchor="t" rtlCol="false" tIns="0" lIns="0" bIns="0" rIns="0">
            <a:spAutoFit/>
          </a:bodyPr>
          <a:lstStyle/>
          <a:p>
            <a:pPr algn="ctr">
              <a:lnSpc>
                <a:spcPts val="3499"/>
              </a:lnSpc>
            </a:pPr>
            <a:r>
              <a:rPr lang="en-US" sz="2499">
                <a:solidFill>
                  <a:srgbClr val="000000"/>
                </a:solidFill>
                <a:latin typeface="Nunito"/>
                <a:ea typeface="Nunito"/>
                <a:cs typeface="Nunito"/>
                <a:sym typeface="Nunito"/>
              </a:rPr>
              <a:t>The Nourish Network aims to reduce these expenses. Even a 5% increase in surplus donations alone could yield 1 million additional meals and save $40 million annually in D.C., addressing critical gaps.</a:t>
            </a:r>
          </a:p>
          <a:p>
            <a:pPr algn="ctr">
              <a:lnSpc>
                <a:spcPts val="3499"/>
              </a:lnSpc>
            </a:pPr>
          </a:p>
          <a:p>
            <a:pPr algn="ctr">
              <a:lnSpc>
                <a:spcPts val="3499"/>
              </a:lnSpc>
            </a:pPr>
          </a:p>
        </p:txBody>
      </p:sp>
      <p:sp>
        <p:nvSpPr>
          <p:cNvPr name="Freeform 4" id="4"/>
          <p:cNvSpPr/>
          <p:nvPr/>
        </p:nvSpPr>
        <p:spPr>
          <a:xfrm flipH="true" flipV="false" rot="0">
            <a:off x="14299455" y="6118188"/>
            <a:ext cx="1296658" cy="2038396"/>
          </a:xfrm>
          <a:custGeom>
            <a:avLst/>
            <a:gdLst/>
            <a:ahLst/>
            <a:cxnLst/>
            <a:rect r="r" b="b" t="t" l="l"/>
            <a:pathLst>
              <a:path h="2038396" w="1296658">
                <a:moveTo>
                  <a:pt x="1296658" y="0"/>
                </a:moveTo>
                <a:lnTo>
                  <a:pt x="0" y="0"/>
                </a:lnTo>
                <a:lnTo>
                  <a:pt x="0" y="2038396"/>
                </a:lnTo>
                <a:lnTo>
                  <a:pt x="1296658" y="2038396"/>
                </a:lnTo>
                <a:lnTo>
                  <a:pt x="1296658" y="0"/>
                </a:lnTo>
                <a:close/>
              </a:path>
            </a:pathLst>
          </a:custGeom>
          <a:blipFill>
            <a:blip r:embed="rId4"/>
            <a:stretch>
              <a:fillRect l="-4038" t="0" r="-4038" b="0"/>
            </a:stretch>
          </a:blipFill>
        </p:spPr>
      </p:sp>
      <p:sp>
        <p:nvSpPr>
          <p:cNvPr name="Freeform 5" id="5"/>
          <p:cNvSpPr/>
          <p:nvPr/>
        </p:nvSpPr>
        <p:spPr>
          <a:xfrm flipH="false" flipV="false" rot="0">
            <a:off x="2516832" y="6118188"/>
            <a:ext cx="1952746" cy="1852668"/>
          </a:xfrm>
          <a:custGeom>
            <a:avLst/>
            <a:gdLst/>
            <a:ahLst/>
            <a:cxnLst/>
            <a:rect r="r" b="b" t="t" l="l"/>
            <a:pathLst>
              <a:path h="1852668" w="1952746">
                <a:moveTo>
                  <a:pt x="0" y="0"/>
                </a:moveTo>
                <a:lnTo>
                  <a:pt x="1952746" y="0"/>
                </a:lnTo>
                <a:lnTo>
                  <a:pt x="1952746" y="1852668"/>
                </a:lnTo>
                <a:lnTo>
                  <a:pt x="0" y="1852668"/>
                </a:lnTo>
                <a:lnTo>
                  <a:pt x="0" y="0"/>
                </a:lnTo>
                <a:close/>
              </a:path>
            </a:pathLst>
          </a:custGeom>
          <a:blipFill>
            <a:blip r:embed="rId5"/>
            <a:stretch>
              <a:fillRect l="0" t="0" r="0" b="0"/>
            </a:stretch>
          </a:blipFill>
        </p:spPr>
      </p:sp>
      <p:sp>
        <p:nvSpPr>
          <p:cNvPr name="TextBox 6" id="6"/>
          <p:cNvSpPr txBox="true"/>
          <p:nvPr/>
        </p:nvSpPr>
        <p:spPr>
          <a:xfrm rot="0">
            <a:off x="5298280" y="448999"/>
            <a:ext cx="7691440" cy="771525"/>
          </a:xfrm>
          <a:prstGeom prst="rect">
            <a:avLst/>
          </a:prstGeom>
        </p:spPr>
        <p:txBody>
          <a:bodyPr anchor="t" rtlCol="false" tIns="0" lIns="0" bIns="0" rIns="0">
            <a:spAutoFit/>
          </a:bodyPr>
          <a:lstStyle/>
          <a:p>
            <a:pPr algn="ctr">
              <a:lnSpc>
                <a:spcPts val="6000"/>
              </a:lnSpc>
            </a:pPr>
            <a:r>
              <a:rPr lang="en-US" sz="5000">
                <a:solidFill>
                  <a:srgbClr val="000000"/>
                </a:solidFill>
                <a:latin typeface="Fredoka"/>
                <a:ea typeface="Fredoka"/>
                <a:cs typeface="Fredoka"/>
                <a:sym typeface="Fredoka"/>
              </a:rPr>
              <a:t>Case Study</a:t>
            </a:r>
          </a:p>
        </p:txBody>
      </p:sp>
      <p:sp>
        <p:nvSpPr>
          <p:cNvPr name="TextBox 7" id="7"/>
          <p:cNvSpPr txBox="true"/>
          <p:nvPr/>
        </p:nvSpPr>
        <p:spPr>
          <a:xfrm rot="0">
            <a:off x="791862" y="3505163"/>
            <a:ext cx="5853180" cy="2613025"/>
          </a:xfrm>
          <a:prstGeom prst="rect">
            <a:avLst/>
          </a:prstGeom>
        </p:spPr>
        <p:txBody>
          <a:bodyPr anchor="t" rtlCol="false" tIns="0" lIns="0" bIns="0" rIns="0">
            <a:spAutoFit/>
          </a:bodyPr>
          <a:lstStyle/>
          <a:p>
            <a:pPr algn="ctr">
              <a:lnSpc>
                <a:spcPts val="3499"/>
              </a:lnSpc>
            </a:pPr>
          </a:p>
          <a:p>
            <a:pPr algn="ctr">
              <a:lnSpc>
                <a:spcPts val="3499"/>
              </a:lnSpc>
            </a:pPr>
            <a:r>
              <a:rPr lang="en-US" sz="2499">
                <a:solidFill>
                  <a:srgbClr val="000000"/>
                </a:solidFill>
                <a:latin typeface="Nunito"/>
                <a:ea typeface="Nunito"/>
                <a:cs typeface="Nunito"/>
                <a:sym typeface="Nunito"/>
              </a:rPr>
              <a:t>In 2023, The Capital Area Food Bank in Washington, D.C., distributed 60.9 million meals, of which  ~52%, 31.6 million were purchased.</a:t>
            </a:r>
          </a:p>
          <a:p>
            <a:pPr algn="ctr">
              <a:lnSpc>
                <a:spcPts val="3499"/>
              </a:lnSpc>
            </a:pPr>
          </a:p>
        </p:txBody>
      </p:sp>
      <p:sp>
        <p:nvSpPr>
          <p:cNvPr name="TextBox 8" id="8"/>
          <p:cNvSpPr txBox="true"/>
          <p:nvPr/>
        </p:nvSpPr>
        <p:spPr>
          <a:xfrm rot="0">
            <a:off x="439511" y="1648156"/>
            <a:ext cx="17408979" cy="609600"/>
          </a:xfrm>
          <a:prstGeom prst="rect">
            <a:avLst/>
          </a:prstGeom>
        </p:spPr>
        <p:txBody>
          <a:bodyPr anchor="t" rtlCol="false" tIns="0" lIns="0" bIns="0" rIns="0">
            <a:spAutoFit/>
          </a:bodyPr>
          <a:lstStyle/>
          <a:p>
            <a:pPr algn="ctr">
              <a:lnSpc>
                <a:spcPts val="2400"/>
              </a:lnSpc>
              <a:spcBef>
                <a:spcPct val="0"/>
              </a:spcBef>
            </a:pPr>
            <a:r>
              <a:rPr lang="en-US" b="true" sz="2000">
                <a:solidFill>
                  <a:srgbClr val="000000"/>
                </a:solidFill>
                <a:latin typeface="Nunito Bold"/>
                <a:ea typeface="Nunito Bold"/>
                <a:cs typeface="Nunito Bold"/>
                <a:sym typeface="Nunito Bold"/>
              </a:rPr>
              <a:t>For this project, we explored large-scale hunger relief models from Feeding America and the Capital Area Food Bank. The current model for redistributing food surplus is donor-initiated, placing the burden on donors to facilitate engagement, leaving a major gap in food donations. </a:t>
            </a:r>
          </a:p>
        </p:txBody>
      </p:sp>
      <p:sp>
        <p:nvSpPr>
          <p:cNvPr name="TextBox 9" id="9"/>
          <p:cNvSpPr txBox="true"/>
          <p:nvPr/>
        </p:nvSpPr>
        <p:spPr>
          <a:xfrm rot="0">
            <a:off x="6645042" y="6672281"/>
            <a:ext cx="4997916" cy="1298575"/>
          </a:xfrm>
          <a:prstGeom prst="rect">
            <a:avLst/>
          </a:prstGeom>
        </p:spPr>
        <p:txBody>
          <a:bodyPr anchor="t" rtlCol="false" tIns="0" lIns="0" bIns="0" rIns="0">
            <a:spAutoFit/>
          </a:bodyPr>
          <a:lstStyle/>
          <a:p>
            <a:pPr algn="ctr">
              <a:lnSpc>
                <a:spcPts val="3499"/>
              </a:lnSpc>
            </a:pPr>
            <a:r>
              <a:rPr lang="en-US" sz="2499">
                <a:solidFill>
                  <a:srgbClr val="000000"/>
                </a:solidFill>
                <a:latin typeface="Nunito"/>
                <a:ea typeface="Nunito"/>
                <a:cs typeface="Nunito"/>
                <a:sym typeface="Nunito"/>
              </a:rPr>
              <a:t>This significant dependence on purchased meals resulted in $95,943,433 in food costs. </a:t>
            </a:r>
          </a:p>
        </p:txBody>
      </p:sp>
      <p:sp>
        <p:nvSpPr>
          <p:cNvPr name="TextBox 10" id="10"/>
          <p:cNvSpPr txBox="true"/>
          <p:nvPr/>
        </p:nvSpPr>
        <p:spPr>
          <a:xfrm rot="0">
            <a:off x="233012" y="8342331"/>
            <a:ext cx="6970879" cy="2647950"/>
          </a:xfrm>
          <a:prstGeom prst="rect">
            <a:avLst/>
          </a:prstGeom>
        </p:spPr>
        <p:txBody>
          <a:bodyPr anchor="t" rtlCol="false" tIns="0" lIns="0" bIns="0" rIns="0">
            <a:spAutoFit/>
          </a:bodyPr>
          <a:lstStyle/>
          <a:p>
            <a:pPr algn="ctr">
              <a:lnSpc>
                <a:spcPts val="4200"/>
              </a:lnSpc>
            </a:pPr>
          </a:p>
          <a:p>
            <a:pPr algn="ctr">
              <a:lnSpc>
                <a:spcPts val="4200"/>
              </a:lnSpc>
            </a:pPr>
          </a:p>
          <a:p>
            <a:pPr algn="l">
              <a:lnSpc>
                <a:spcPts val="2100"/>
              </a:lnSpc>
            </a:pPr>
            <a:r>
              <a:rPr lang="en-US" sz="1500" b="true">
                <a:solidFill>
                  <a:srgbClr val="593876"/>
                </a:solidFill>
                <a:latin typeface="Nunito Bold"/>
                <a:ea typeface="Nunito Bold"/>
                <a:cs typeface="Nunito Bold"/>
                <a:sym typeface="Nunito Bold"/>
              </a:rPr>
              <a:t>Capital Area Food Bank. (2024). *Hunger report 2024*. https://hunger-report.capitalareafoodbank.org/report-2024/</a:t>
            </a:r>
          </a:p>
          <a:p>
            <a:pPr algn="ctr">
              <a:lnSpc>
                <a:spcPts val="4200"/>
              </a:lnSpc>
            </a:pPr>
          </a:p>
          <a:p>
            <a:pPr algn="ctr">
              <a:lnSpc>
                <a:spcPts val="4200"/>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Freeform 2" id="2"/>
          <p:cNvSpPr/>
          <p:nvPr/>
        </p:nvSpPr>
        <p:spPr>
          <a:xfrm flipH="false" flipV="false" rot="2461418">
            <a:off x="16429324" y="94517"/>
            <a:ext cx="2348253" cy="1868365"/>
          </a:xfrm>
          <a:custGeom>
            <a:avLst/>
            <a:gdLst/>
            <a:ahLst/>
            <a:cxnLst/>
            <a:rect r="r" b="b" t="t" l="l"/>
            <a:pathLst>
              <a:path h="1868365" w="2348253">
                <a:moveTo>
                  <a:pt x="0" y="0"/>
                </a:moveTo>
                <a:lnTo>
                  <a:pt x="2348254" y="0"/>
                </a:lnTo>
                <a:lnTo>
                  <a:pt x="2348254" y="1868366"/>
                </a:lnTo>
                <a:lnTo>
                  <a:pt x="0" y="1868366"/>
                </a:lnTo>
                <a:lnTo>
                  <a:pt x="0" y="0"/>
                </a:lnTo>
                <a:close/>
              </a:path>
            </a:pathLst>
          </a:custGeom>
          <a:blipFill>
            <a:blip r:embed="rId2"/>
            <a:stretch>
              <a:fillRect l="0" t="0" r="0" b="0"/>
            </a:stretch>
          </a:blipFill>
        </p:spPr>
      </p:sp>
      <p:sp>
        <p:nvSpPr>
          <p:cNvPr name="Freeform 3" id="3"/>
          <p:cNvSpPr/>
          <p:nvPr/>
        </p:nvSpPr>
        <p:spPr>
          <a:xfrm flipH="false" flipV="false" rot="3386479">
            <a:off x="684630" y="7191586"/>
            <a:ext cx="2557742" cy="4254041"/>
          </a:xfrm>
          <a:custGeom>
            <a:avLst/>
            <a:gdLst/>
            <a:ahLst/>
            <a:cxnLst/>
            <a:rect r="r" b="b" t="t" l="l"/>
            <a:pathLst>
              <a:path h="4254041" w="2557742">
                <a:moveTo>
                  <a:pt x="0" y="0"/>
                </a:moveTo>
                <a:lnTo>
                  <a:pt x="2557742" y="0"/>
                </a:lnTo>
                <a:lnTo>
                  <a:pt x="2557742" y="4254041"/>
                </a:lnTo>
                <a:lnTo>
                  <a:pt x="0" y="4254041"/>
                </a:lnTo>
                <a:lnTo>
                  <a:pt x="0" y="0"/>
                </a:lnTo>
                <a:close/>
              </a:path>
            </a:pathLst>
          </a:custGeom>
          <a:blipFill>
            <a:blip r:embed="rId3"/>
            <a:stretch>
              <a:fillRect l="0" t="0" r="0" b="0"/>
            </a:stretch>
          </a:blipFill>
        </p:spPr>
      </p:sp>
      <p:sp>
        <p:nvSpPr>
          <p:cNvPr name="TextBox 4" id="4"/>
          <p:cNvSpPr txBox="true"/>
          <p:nvPr/>
        </p:nvSpPr>
        <p:spPr>
          <a:xfrm rot="0">
            <a:off x="4869016" y="613296"/>
            <a:ext cx="8549968" cy="752475"/>
          </a:xfrm>
          <a:prstGeom prst="rect">
            <a:avLst/>
          </a:prstGeom>
        </p:spPr>
        <p:txBody>
          <a:bodyPr anchor="t" rtlCol="false" tIns="0" lIns="0" bIns="0" rIns="0">
            <a:spAutoFit/>
          </a:bodyPr>
          <a:lstStyle/>
          <a:p>
            <a:pPr algn="ctr">
              <a:lnSpc>
                <a:spcPts val="5999"/>
              </a:lnSpc>
            </a:pPr>
            <a:r>
              <a:rPr lang="en-US" sz="4999">
                <a:solidFill>
                  <a:srgbClr val="000000"/>
                </a:solidFill>
                <a:latin typeface="Fredoka"/>
                <a:ea typeface="Fredoka"/>
                <a:cs typeface="Fredoka"/>
                <a:sym typeface="Fredoka"/>
              </a:rPr>
              <a:t>NourishAID Solution</a:t>
            </a:r>
          </a:p>
        </p:txBody>
      </p:sp>
      <p:sp>
        <p:nvSpPr>
          <p:cNvPr name="Freeform 5" id="5"/>
          <p:cNvSpPr/>
          <p:nvPr/>
        </p:nvSpPr>
        <p:spPr>
          <a:xfrm flipH="false" flipV="false" rot="0">
            <a:off x="5141637" y="3826943"/>
            <a:ext cx="1741873" cy="1640527"/>
          </a:xfrm>
          <a:custGeom>
            <a:avLst/>
            <a:gdLst/>
            <a:ahLst/>
            <a:cxnLst/>
            <a:rect r="r" b="b" t="t" l="l"/>
            <a:pathLst>
              <a:path h="1640527" w="1741873">
                <a:moveTo>
                  <a:pt x="0" y="0"/>
                </a:moveTo>
                <a:lnTo>
                  <a:pt x="1741873" y="0"/>
                </a:lnTo>
                <a:lnTo>
                  <a:pt x="1741873" y="1640527"/>
                </a:lnTo>
                <a:lnTo>
                  <a:pt x="0" y="16405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5289081" y="6224881"/>
            <a:ext cx="1409750" cy="1462776"/>
          </a:xfrm>
          <a:custGeom>
            <a:avLst/>
            <a:gdLst/>
            <a:ahLst/>
            <a:cxnLst/>
            <a:rect r="r" b="b" t="t" l="l"/>
            <a:pathLst>
              <a:path h="1462776" w="1409750">
                <a:moveTo>
                  <a:pt x="0" y="0"/>
                </a:moveTo>
                <a:lnTo>
                  <a:pt x="1409750" y="0"/>
                </a:lnTo>
                <a:lnTo>
                  <a:pt x="1409750" y="1462776"/>
                </a:lnTo>
                <a:lnTo>
                  <a:pt x="0" y="146277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5141637" y="8328992"/>
            <a:ext cx="2033789" cy="1466870"/>
          </a:xfrm>
          <a:custGeom>
            <a:avLst/>
            <a:gdLst/>
            <a:ahLst/>
            <a:cxnLst/>
            <a:rect r="r" b="b" t="t" l="l"/>
            <a:pathLst>
              <a:path h="1466870" w="2033789">
                <a:moveTo>
                  <a:pt x="0" y="0"/>
                </a:moveTo>
                <a:lnTo>
                  <a:pt x="2033789" y="0"/>
                </a:lnTo>
                <a:lnTo>
                  <a:pt x="2033789" y="1466870"/>
                </a:lnTo>
                <a:lnTo>
                  <a:pt x="0" y="1466870"/>
                </a:lnTo>
                <a:lnTo>
                  <a:pt x="0" y="0"/>
                </a:lnTo>
                <a:close/>
              </a:path>
            </a:pathLst>
          </a:custGeom>
          <a:blipFill>
            <a:blip r:embed="rId8"/>
            <a:stretch>
              <a:fillRect l="0" t="0" r="0" b="0"/>
            </a:stretch>
          </a:blipFill>
        </p:spPr>
      </p:sp>
      <p:sp>
        <p:nvSpPr>
          <p:cNvPr name="TextBox 8" id="8"/>
          <p:cNvSpPr txBox="true"/>
          <p:nvPr/>
        </p:nvSpPr>
        <p:spPr>
          <a:xfrm rot="0">
            <a:off x="7447579" y="3974106"/>
            <a:ext cx="5658918" cy="1298575"/>
          </a:xfrm>
          <a:prstGeom prst="rect">
            <a:avLst/>
          </a:prstGeom>
        </p:spPr>
        <p:txBody>
          <a:bodyPr anchor="t" rtlCol="false" tIns="0" lIns="0" bIns="0" rIns="0">
            <a:spAutoFit/>
          </a:bodyPr>
          <a:lstStyle/>
          <a:p>
            <a:pPr algn="l">
              <a:lnSpc>
                <a:spcPts val="3499"/>
              </a:lnSpc>
              <a:spcBef>
                <a:spcPct val="0"/>
              </a:spcBef>
            </a:pPr>
            <a:r>
              <a:rPr lang="en-US" sz="2499">
                <a:solidFill>
                  <a:srgbClr val="000000"/>
                </a:solidFill>
                <a:latin typeface="Nunito"/>
                <a:ea typeface="Nunito"/>
                <a:cs typeface="Nunito"/>
                <a:sym typeface="Nunito"/>
              </a:rPr>
              <a:t>Bridge organizations with food donors from different sectors based on location.</a:t>
            </a:r>
          </a:p>
        </p:txBody>
      </p:sp>
      <p:sp>
        <p:nvSpPr>
          <p:cNvPr name="TextBox 9" id="9"/>
          <p:cNvSpPr txBox="true"/>
          <p:nvPr/>
        </p:nvSpPr>
        <p:spPr>
          <a:xfrm rot="0">
            <a:off x="7487445" y="8829457"/>
            <a:ext cx="5126779" cy="1298575"/>
          </a:xfrm>
          <a:prstGeom prst="rect">
            <a:avLst/>
          </a:prstGeom>
        </p:spPr>
        <p:txBody>
          <a:bodyPr anchor="t" rtlCol="false" tIns="0" lIns="0" bIns="0" rIns="0">
            <a:spAutoFit/>
          </a:bodyPr>
          <a:lstStyle/>
          <a:p>
            <a:pPr algn="l">
              <a:lnSpc>
                <a:spcPts val="3499"/>
              </a:lnSpc>
              <a:spcBef>
                <a:spcPct val="0"/>
              </a:spcBef>
            </a:pPr>
            <a:r>
              <a:rPr lang="en-US" sz="2499">
                <a:solidFill>
                  <a:srgbClr val="000000"/>
                </a:solidFill>
                <a:latin typeface="Nunito"/>
                <a:ea typeface="Nunito"/>
                <a:cs typeface="Nunito"/>
                <a:sym typeface="Nunito"/>
              </a:rPr>
              <a:t>Reduce the burden on donors by improving method of food distribution. </a:t>
            </a:r>
          </a:p>
        </p:txBody>
      </p:sp>
      <p:sp>
        <p:nvSpPr>
          <p:cNvPr name="TextBox 10" id="10"/>
          <p:cNvSpPr txBox="true"/>
          <p:nvPr/>
        </p:nvSpPr>
        <p:spPr>
          <a:xfrm rot="0">
            <a:off x="7447579" y="6170039"/>
            <a:ext cx="5126779" cy="1736725"/>
          </a:xfrm>
          <a:prstGeom prst="rect">
            <a:avLst/>
          </a:prstGeom>
        </p:spPr>
        <p:txBody>
          <a:bodyPr anchor="t" rtlCol="false" tIns="0" lIns="0" bIns="0" rIns="0">
            <a:spAutoFit/>
          </a:bodyPr>
          <a:lstStyle/>
          <a:p>
            <a:pPr algn="l">
              <a:lnSpc>
                <a:spcPts val="3499"/>
              </a:lnSpc>
              <a:spcBef>
                <a:spcPct val="0"/>
              </a:spcBef>
            </a:pPr>
            <a:r>
              <a:rPr lang="en-US" sz="2499">
                <a:solidFill>
                  <a:srgbClr val="000000"/>
                </a:solidFill>
                <a:latin typeface="Nunito"/>
                <a:ea typeface="Nunito"/>
                <a:cs typeface="Nunito"/>
                <a:sym typeface="Nunito"/>
              </a:rPr>
              <a:t>Leverage historical data and predictive algorithms, empowering  organizations to choose their donations.</a:t>
            </a:r>
          </a:p>
        </p:txBody>
      </p:sp>
      <p:sp>
        <p:nvSpPr>
          <p:cNvPr name="TextBox 11" id="11"/>
          <p:cNvSpPr txBox="true"/>
          <p:nvPr/>
        </p:nvSpPr>
        <p:spPr>
          <a:xfrm rot="0">
            <a:off x="7487445" y="3593171"/>
            <a:ext cx="2341589" cy="422275"/>
          </a:xfrm>
          <a:prstGeom prst="rect">
            <a:avLst/>
          </a:prstGeom>
        </p:spPr>
        <p:txBody>
          <a:bodyPr anchor="t" rtlCol="false" tIns="0" lIns="0" bIns="0" rIns="0">
            <a:spAutoFit/>
          </a:bodyPr>
          <a:lstStyle/>
          <a:p>
            <a:pPr algn="l">
              <a:lnSpc>
                <a:spcPts val="3499"/>
              </a:lnSpc>
              <a:spcBef>
                <a:spcPct val="0"/>
              </a:spcBef>
            </a:pPr>
            <a:r>
              <a:rPr lang="en-US" sz="2499" b="true">
                <a:solidFill>
                  <a:srgbClr val="000000"/>
                </a:solidFill>
                <a:latin typeface="Nunito Bold"/>
                <a:ea typeface="Nunito Bold"/>
                <a:cs typeface="Nunito Bold"/>
                <a:sym typeface="Nunito Bold"/>
              </a:rPr>
              <a:t>Connect</a:t>
            </a:r>
          </a:p>
        </p:txBody>
      </p:sp>
      <p:sp>
        <p:nvSpPr>
          <p:cNvPr name="TextBox 12" id="12"/>
          <p:cNvSpPr txBox="true"/>
          <p:nvPr/>
        </p:nvSpPr>
        <p:spPr>
          <a:xfrm rot="0">
            <a:off x="7487445" y="8456360"/>
            <a:ext cx="1934225" cy="422275"/>
          </a:xfrm>
          <a:prstGeom prst="rect">
            <a:avLst/>
          </a:prstGeom>
        </p:spPr>
        <p:txBody>
          <a:bodyPr anchor="t" rtlCol="false" tIns="0" lIns="0" bIns="0" rIns="0">
            <a:spAutoFit/>
          </a:bodyPr>
          <a:lstStyle/>
          <a:p>
            <a:pPr algn="l">
              <a:lnSpc>
                <a:spcPts val="3499"/>
              </a:lnSpc>
              <a:spcBef>
                <a:spcPct val="0"/>
              </a:spcBef>
            </a:pPr>
            <a:r>
              <a:rPr lang="en-US" sz="2499" b="true">
                <a:solidFill>
                  <a:srgbClr val="000000"/>
                </a:solidFill>
                <a:latin typeface="Nunito Bold"/>
                <a:ea typeface="Nunito Bold"/>
                <a:cs typeface="Nunito Bold"/>
                <a:sym typeface="Nunito Bold"/>
              </a:rPr>
              <a:t>Optimize </a:t>
            </a:r>
          </a:p>
        </p:txBody>
      </p:sp>
      <p:sp>
        <p:nvSpPr>
          <p:cNvPr name="TextBox 13" id="13"/>
          <p:cNvSpPr txBox="true"/>
          <p:nvPr/>
        </p:nvSpPr>
        <p:spPr>
          <a:xfrm rot="0">
            <a:off x="7447579" y="5795389"/>
            <a:ext cx="1696421" cy="422275"/>
          </a:xfrm>
          <a:prstGeom prst="rect">
            <a:avLst/>
          </a:prstGeom>
        </p:spPr>
        <p:txBody>
          <a:bodyPr anchor="t" rtlCol="false" tIns="0" lIns="0" bIns="0" rIns="0">
            <a:spAutoFit/>
          </a:bodyPr>
          <a:lstStyle/>
          <a:p>
            <a:pPr algn="l">
              <a:lnSpc>
                <a:spcPts val="3499"/>
              </a:lnSpc>
              <a:spcBef>
                <a:spcPct val="0"/>
              </a:spcBef>
            </a:pPr>
            <a:r>
              <a:rPr lang="en-US" sz="2499" b="true">
                <a:solidFill>
                  <a:srgbClr val="000000"/>
                </a:solidFill>
                <a:latin typeface="Nunito Bold"/>
                <a:ea typeface="Nunito Bold"/>
                <a:cs typeface="Nunito Bold"/>
                <a:sym typeface="Nunito Bold"/>
              </a:rPr>
              <a:t>Predict</a:t>
            </a:r>
          </a:p>
        </p:txBody>
      </p:sp>
      <p:sp>
        <p:nvSpPr>
          <p:cNvPr name="TextBox 14" id="14"/>
          <p:cNvSpPr txBox="true"/>
          <p:nvPr/>
        </p:nvSpPr>
        <p:spPr>
          <a:xfrm rot="0">
            <a:off x="2334697" y="1786596"/>
            <a:ext cx="13618607" cy="1397000"/>
          </a:xfrm>
          <a:prstGeom prst="rect">
            <a:avLst/>
          </a:prstGeom>
        </p:spPr>
        <p:txBody>
          <a:bodyPr anchor="t" rtlCol="false" tIns="0" lIns="0" bIns="0" rIns="0">
            <a:spAutoFit/>
          </a:bodyPr>
          <a:lstStyle/>
          <a:p>
            <a:pPr algn="ctr">
              <a:lnSpc>
                <a:spcPts val="2800"/>
              </a:lnSpc>
              <a:spcBef>
                <a:spcPct val="0"/>
              </a:spcBef>
            </a:pPr>
            <a:r>
              <a:rPr lang="en-US" b="true" sz="2000">
                <a:solidFill>
                  <a:srgbClr val="000000"/>
                </a:solidFill>
                <a:latin typeface="Nunito Bold"/>
                <a:ea typeface="Nunito Bold"/>
                <a:cs typeface="Nunito Bold"/>
                <a:sym typeface="Nunito Bold"/>
              </a:rPr>
              <a:t>A gap exists in coordinating resources between donors and food banks, leaving some under-supplied. NourishAID  aims to streamline this, boosting donations and reducing operational costs for hunger relief. </a:t>
            </a:r>
            <a:r>
              <a:rPr lang="en-US" b="true" sz="2000">
                <a:solidFill>
                  <a:srgbClr val="000000"/>
                </a:solidFill>
                <a:latin typeface="Nunito Bold"/>
                <a:ea typeface="Nunito Bold"/>
                <a:cs typeface="Nunito Bold"/>
                <a:sym typeface="Nunito Bold"/>
              </a:rPr>
              <a:t>Currently, donors with excess supply reach out to food banks when they want to donate. We want to shift this to a consumer-initiated model, where food banks can request resources based on forecasted surplus.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TextBox 2" id="2"/>
          <p:cNvSpPr txBox="true"/>
          <p:nvPr/>
        </p:nvSpPr>
        <p:spPr>
          <a:xfrm rot="0">
            <a:off x="2875979" y="2249917"/>
            <a:ext cx="13761093" cy="7228522"/>
          </a:xfrm>
          <a:prstGeom prst="rect">
            <a:avLst/>
          </a:prstGeom>
        </p:spPr>
        <p:txBody>
          <a:bodyPr anchor="t" rtlCol="false" tIns="0" lIns="0" bIns="0" rIns="0">
            <a:spAutoFit/>
          </a:bodyPr>
          <a:lstStyle/>
          <a:p>
            <a:pPr algn="l">
              <a:lnSpc>
                <a:spcPts val="4777"/>
              </a:lnSpc>
            </a:pPr>
            <a:r>
              <a:rPr lang="en-US" sz="3412" b="true">
                <a:solidFill>
                  <a:srgbClr val="000000"/>
                </a:solidFill>
                <a:latin typeface="Nunito Bold"/>
                <a:ea typeface="Nunito Bold"/>
                <a:cs typeface="Nunito Bold"/>
                <a:sym typeface="Nunito Bold"/>
              </a:rPr>
              <a:t>Offset Food Waste and Disposal Costs</a:t>
            </a:r>
          </a:p>
          <a:p>
            <a:pPr algn="l" marL="647700" indent="-323850" lvl="1">
              <a:lnSpc>
                <a:spcPts val="4200"/>
              </a:lnSpc>
              <a:buFont typeface="Arial"/>
              <a:buChar char="•"/>
            </a:pPr>
            <a:r>
              <a:rPr lang="en-US" sz="3000">
                <a:solidFill>
                  <a:srgbClr val="000000"/>
                </a:solidFill>
                <a:latin typeface="Nunito"/>
                <a:ea typeface="Nunito"/>
                <a:cs typeface="Nunito"/>
                <a:sym typeface="Nunito"/>
              </a:rPr>
              <a:t>Participation reduces food waste and burden of waste disposal or surplus management. </a:t>
            </a:r>
          </a:p>
          <a:p>
            <a:pPr algn="l">
              <a:lnSpc>
                <a:spcPts val="4200"/>
              </a:lnSpc>
            </a:pPr>
          </a:p>
          <a:p>
            <a:pPr algn="l">
              <a:lnSpc>
                <a:spcPts val="4777"/>
              </a:lnSpc>
            </a:pPr>
            <a:r>
              <a:rPr lang="en-US" sz="3412" b="true">
                <a:solidFill>
                  <a:srgbClr val="000000"/>
                </a:solidFill>
                <a:latin typeface="Nunito Bold"/>
                <a:ea typeface="Nunito Bold"/>
                <a:cs typeface="Nunito Bold"/>
                <a:sym typeface="Nunito Bold"/>
              </a:rPr>
              <a:t>Tax Incentives</a:t>
            </a:r>
          </a:p>
          <a:p>
            <a:pPr algn="l" marL="647700" indent="-323850" lvl="1">
              <a:lnSpc>
                <a:spcPts val="4200"/>
              </a:lnSpc>
              <a:buFont typeface="Arial"/>
              <a:buChar char="•"/>
            </a:pPr>
            <a:r>
              <a:rPr lang="en-US" sz="3000">
                <a:solidFill>
                  <a:srgbClr val="000000"/>
                </a:solidFill>
                <a:latin typeface="Nunito"/>
                <a:ea typeface="Nunito"/>
                <a:cs typeface="Nunito"/>
                <a:sym typeface="Nunito"/>
              </a:rPr>
              <a:t>Businesses that donate food to qualified non-profits can receive significant tax benefits.</a:t>
            </a:r>
          </a:p>
          <a:p>
            <a:pPr algn="l">
              <a:lnSpc>
                <a:spcPts val="4200"/>
              </a:lnSpc>
            </a:pPr>
          </a:p>
          <a:p>
            <a:pPr algn="l">
              <a:lnSpc>
                <a:spcPts val="4777"/>
              </a:lnSpc>
            </a:pPr>
            <a:r>
              <a:rPr lang="en-US" sz="3412" b="true">
                <a:solidFill>
                  <a:srgbClr val="000000"/>
                </a:solidFill>
                <a:latin typeface="Nunito Bold"/>
                <a:ea typeface="Nunito Bold"/>
                <a:cs typeface="Nunito Bold"/>
                <a:sym typeface="Nunito Bold"/>
              </a:rPr>
              <a:t>Cross-Industry Participation</a:t>
            </a:r>
          </a:p>
          <a:p>
            <a:pPr algn="l" marL="647700" indent="-323850" lvl="1">
              <a:lnSpc>
                <a:spcPts val="4200"/>
              </a:lnSpc>
              <a:buFont typeface="Arial"/>
              <a:buChar char="•"/>
            </a:pPr>
            <a:r>
              <a:rPr lang="en-US" sz="3000">
                <a:solidFill>
                  <a:srgbClr val="000000"/>
                </a:solidFill>
                <a:latin typeface="Nunito"/>
                <a:ea typeface="Nunito"/>
                <a:cs typeface="Nunito"/>
                <a:sym typeface="Nunito"/>
              </a:rPr>
              <a:t>Designed to be accessible for all food industry sectors—retail, manufacturing, farming, food service, and beyond—fostering an inclusive, consumer-initiated surplus distribution network.</a:t>
            </a:r>
          </a:p>
          <a:p>
            <a:pPr algn="ctr">
              <a:lnSpc>
                <a:spcPts val="4777"/>
              </a:lnSpc>
              <a:spcBef>
                <a:spcPct val="0"/>
              </a:spcBef>
            </a:pPr>
          </a:p>
        </p:txBody>
      </p:sp>
      <p:sp>
        <p:nvSpPr>
          <p:cNvPr name="Freeform 3" id="3"/>
          <p:cNvSpPr/>
          <p:nvPr/>
        </p:nvSpPr>
        <p:spPr>
          <a:xfrm flipH="false" flipV="false" rot="0">
            <a:off x="1612492" y="2598701"/>
            <a:ext cx="1010289" cy="1144804"/>
          </a:xfrm>
          <a:custGeom>
            <a:avLst/>
            <a:gdLst/>
            <a:ahLst/>
            <a:cxnLst/>
            <a:rect r="r" b="b" t="t" l="l"/>
            <a:pathLst>
              <a:path h="1144804" w="1010289">
                <a:moveTo>
                  <a:pt x="0" y="0"/>
                </a:moveTo>
                <a:lnTo>
                  <a:pt x="1010290" y="0"/>
                </a:lnTo>
                <a:lnTo>
                  <a:pt x="1010290" y="1144804"/>
                </a:lnTo>
                <a:lnTo>
                  <a:pt x="0" y="1144804"/>
                </a:lnTo>
                <a:lnTo>
                  <a:pt x="0" y="0"/>
                </a:lnTo>
                <a:close/>
              </a:path>
            </a:pathLst>
          </a:custGeom>
          <a:blipFill>
            <a:blip r:embed="rId2"/>
            <a:stretch>
              <a:fillRect l="0" t="0" r="0" b="0"/>
            </a:stretch>
          </a:blipFill>
        </p:spPr>
      </p:sp>
      <p:sp>
        <p:nvSpPr>
          <p:cNvPr name="Freeform 4" id="4"/>
          <p:cNvSpPr/>
          <p:nvPr/>
        </p:nvSpPr>
        <p:spPr>
          <a:xfrm flipH="false" flipV="false" rot="0">
            <a:off x="1612492" y="5028780"/>
            <a:ext cx="1010289" cy="964826"/>
          </a:xfrm>
          <a:custGeom>
            <a:avLst/>
            <a:gdLst/>
            <a:ahLst/>
            <a:cxnLst/>
            <a:rect r="r" b="b" t="t" l="l"/>
            <a:pathLst>
              <a:path h="964826" w="1010289">
                <a:moveTo>
                  <a:pt x="0" y="0"/>
                </a:moveTo>
                <a:lnTo>
                  <a:pt x="1010290" y="0"/>
                </a:lnTo>
                <a:lnTo>
                  <a:pt x="1010290" y="964826"/>
                </a:lnTo>
                <a:lnTo>
                  <a:pt x="0" y="9648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612492" y="7611640"/>
            <a:ext cx="1010289" cy="636482"/>
          </a:xfrm>
          <a:custGeom>
            <a:avLst/>
            <a:gdLst/>
            <a:ahLst/>
            <a:cxnLst/>
            <a:rect r="r" b="b" t="t" l="l"/>
            <a:pathLst>
              <a:path h="636482" w="1010289">
                <a:moveTo>
                  <a:pt x="0" y="0"/>
                </a:moveTo>
                <a:lnTo>
                  <a:pt x="1010290" y="0"/>
                </a:lnTo>
                <a:lnTo>
                  <a:pt x="1010290" y="636482"/>
                </a:lnTo>
                <a:lnTo>
                  <a:pt x="0" y="63648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5223076" y="494748"/>
            <a:ext cx="7841848" cy="771525"/>
          </a:xfrm>
          <a:prstGeom prst="rect">
            <a:avLst/>
          </a:prstGeom>
        </p:spPr>
        <p:txBody>
          <a:bodyPr anchor="t" rtlCol="false" tIns="0" lIns="0" bIns="0" rIns="0">
            <a:spAutoFit/>
          </a:bodyPr>
          <a:lstStyle/>
          <a:p>
            <a:pPr algn="ctr">
              <a:lnSpc>
                <a:spcPts val="6000"/>
              </a:lnSpc>
            </a:pPr>
            <a:r>
              <a:rPr lang="en-US" sz="5000">
                <a:solidFill>
                  <a:srgbClr val="000000"/>
                </a:solidFill>
                <a:latin typeface="Fredoka"/>
                <a:ea typeface="Fredoka"/>
                <a:cs typeface="Fredoka"/>
                <a:sym typeface="Fredoka"/>
              </a:rPr>
              <a:t>Incentives for Businesses</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EFE5D8"/>
        </a:solidFill>
      </p:bgPr>
    </p:bg>
    <p:spTree>
      <p:nvGrpSpPr>
        <p:cNvPr id="1" name=""/>
        <p:cNvGrpSpPr/>
        <p:nvPr/>
      </p:nvGrpSpPr>
      <p:grpSpPr>
        <a:xfrm>
          <a:off x="0" y="0"/>
          <a:ext cx="0" cy="0"/>
          <a:chOff x="0" y="0"/>
          <a:chExt cx="0" cy="0"/>
        </a:xfrm>
      </p:grpSpPr>
      <p:sp>
        <p:nvSpPr>
          <p:cNvPr name="TextBox 2" id="2"/>
          <p:cNvSpPr txBox="true"/>
          <p:nvPr/>
        </p:nvSpPr>
        <p:spPr>
          <a:xfrm rot="0">
            <a:off x="1926606" y="1366041"/>
            <a:ext cx="14434787" cy="8636597"/>
          </a:xfrm>
          <a:prstGeom prst="rect">
            <a:avLst/>
          </a:prstGeom>
        </p:spPr>
        <p:txBody>
          <a:bodyPr anchor="t" rtlCol="false" tIns="0" lIns="0" bIns="0" rIns="0">
            <a:spAutoFit/>
          </a:bodyPr>
          <a:lstStyle/>
          <a:p>
            <a:pPr algn="just" marL="0" indent="0" lvl="0">
              <a:lnSpc>
                <a:spcPts val="2242"/>
              </a:lnSpc>
            </a:pPr>
            <a:r>
              <a:rPr lang="en-US" b="true" sz="1601">
                <a:solidFill>
                  <a:srgbClr val="000000"/>
                </a:solidFill>
                <a:latin typeface="Nunito Bold"/>
                <a:ea typeface="Nunito Bold"/>
                <a:cs typeface="Nunito Bold"/>
                <a:sym typeface="Nunito Bold"/>
              </a:rPr>
              <a:t>Objective: </a:t>
            </a:r>
            <a:r>
              <a:rPr lang="en-US" sz="1601">
                <a:solidFill>
                  <a:srgbClr val="000000"/>
                </a:solidFill>
                <a:latin typeface="Nunito"/>
                <a:ea typeface="Nunito"/>
                <a:cs typeface="Nunito"/>
                <a:sym typeface="Nunito"/>
              </a:rPr>
              <a:t>Create a solution that analyzes historical data on food surplus and scarcity to predict potential excess, enabling better coordination for upcycling and donation.</a:t>
            </a:r>
          </a:p>
          <a:p>
            <a:pPr algn="just" marL="0" indent="0" lvl="0">
              <a:lnSpc>
                <a:spcPts val="2242"/>
              </a:lnSpc>
            </a:pPr>
          </a:p>
          <a:p>
            <a:pPr algn="just">
              <a:lnSpc>
                <a:spcPts val="2242"/>
              </a:lnSpc>
            </a:pPr>
            <a:r>
              <a:rPr lang="en-US" sz="1601" b="true">
                <a:solidFill>
                  <a:srgbClr val="000000"/>
                </a:solidFill>
                <a:latin typeface="Nunito Bold"/>
                <a:ea typeface="Nunito Bold"/>
                <a:cs typeface="Nunito Bold"/>
                <a:sym typeface="Nunito Bold"/>
              </a:rPr>
              <a:t>Research Design: </a:t>
            </a:r>
            <a:r>
              <a:rPr lang="en-US" sz="1601">
                <a:solidFill>
                  <a:srgbClr val="000000"/>
                </a:solidFill>
                <a:latin typeface="Nunito"/>
                <a:ea typeface="Nunito"/>
                <a:cs typeface="Nunito"/>
                <a:sym typeface="Nunito"/>
              </a:rPr>
              <a:t>A</a:t>
            </a:r>
            <a:r>
              <a:rPr lang="en-US" sz="1601" b="true">
                <a:solidFill>
                  <a:srgbClr val="000000"/>
                </a:solidFill>
                <a:latin typeface="Nunito Bold"/>
                <a:ea typeface="Nunito Bold"/>
                <a:cs typeface="Nunito Bold"/>
                <a:sym typeface="Nunito Bold"/>
              </a:rPr>
              <a:t> </a:t>
            </a:r>
            <a:r>
              <a:rPr lang="en-US" sz="1601">
                <a:solidFill>
                  <a:srgbClr val="000000"/>
                </a:solidFill>
                <a:latin typeface="Nunito"/>
                <a:ea typeface="Nunito"/>
                <a:cs typeface="Nunito"/>
                <a:sym typeface="Nunito"/>
              </a:rPr>
              <a:t>mixed-method approach was used to inform this project:</a:t>
            </a:r>
          </a:p>
          <a:p>
            <a:pPr algn="just" marL="345763" indent="-172882" lvl="1">
              <a:lnSpc>
                <a:spcPts val="2242"/>
              </a:lnSpc>
              <a:buFont typeface="Arial"/>
              <a:buChar char="•"/>
            </a:pPr>
            <a:r>
              <a:rPr lang="en-US" sz="1601">
                <a:solidFill>
                  <a:srgbClr val="000000"/>
                </a:solidFill>
                <a:latin typeface="Nunito"/>
                <a:ea typeface="Nunito"/>
                <a:cs typeface="Nunito"/>
                <a:sym typeface="Nunito"/>
              </a:rPr>
              <a:t>Qualitative Analysis: We researched statistics on food insecurity and waste to identify gaps this model could address. We also conducted phone interviews with representatives from Feeding America, Capital Area Food Bank (D.C.), and The Food Bank for New York City to  the financial and social impacts of the current donor-initiated model.</a:t>
            </a:r>
          </a:p>
          <a:p>
            <a:pPr algn="just" marL="345763" indent="-172882" lvl="1">
              <a:lnSpc>
                <a:spcPts val="2242"/>
              </a:lnSpc>
              <a:buFont typeface="Arial"/>
              <a:buChar char="•"/>
            </a:pPr>
            <a:r>
              <a:rPr lang="en-US" sz="1601">
                <a:solidFill>
                  <a:srgbClr val="000000"/>
                </a:solidFill>
                <a:latin typeface="Nunito"/>
                <a:ea typeface="Nunito"/>
                <a:cs typeface="Nunito"/>
                <a:sym typeface="Nunito"/>
              </a:rPr>
              <a:t>Quantitative Analysis: Collected data on food surplus opportunities, waste levels, population demographics, and food insecurity rates. This data provides the foundation for our model to make predictions based on key factors contributing to food waste.</a:t>
            </a:r>
          </a:p>
          <a:p>
            <a:pPr algn="just">
              <a:lnSpc>
                <a:spcPts val="2242"/>
              </a:lnSpc>
            </a:pPr>
          </a:p>
          <a:p>
            <a:pPr algn="just" marL="0" indent="0" lvl="0">
              <a:lnSpc>
                <a:spcPts val="2242"/>
              </a:lnSpc>
            </a:pPr>
            <a:r>
              <a:rPr lang="en-US" b="true" sz="1601">
                <a:solidFill>
                  <a:srgbClr val="000000"/>
                </a:solidFill>
                <a:latin typeface="Nunito Bold"/>
                <a:ea typeface="Nunito Bold"/>
                <a:cs typeface="Nunito Bold"/>
                <a:sym typeface="Nunito Bold"/>
              </a:rPr>
              <a:t>Data Collection</a:t>
            </a:r>
          </a:p>
          <a:p>
            <a:pPr algn="just" marL="345763" indent="-172882" lvl="1">
              <a:lnSpc>
                <a:spcPts val="2242"/>
              </a:lnSpc>
              <a:buFont typeface="Arial"/>
              <a:buChar char="•"/>
            </a:pPr>
            <a:r>
              <a:rPr lang="en-US" sz="1601">
                <a:solidFill>
                  <a:srgbClr val="000000"/>
                </a:solidFill>
                <a:latin typeface="Nunito"/>
                <a:ea typeface="Nunito"/>
                <a:cs typeface="Nunito"/>
                <a:sym typeface="Nunito"/>
              </a:rPr>
              <a:t>U.S. EPA Excess Food Opportunities Map.  </a:t>
            </a:r>
          </a:p>
          <a:p>
            <a:pPr algn="just" marL="345763" indent="-172882" lvl="1">
              <a:lnSpc>
                <a:spcPts val="2242"/>
              </a:lnSpc>
              <a:buFont typeface="Arial"/>
              <a:buChar char="•"/>
            </a:pPr>
            <a:r>
              <a:rPr lang="en-US" sz="1601">
                <a:solidFill>
                  <a:srgbClr val="000000"/>
                </a:solidFill>
                <a:latin typeface="Nunito"/>
                <a:ea typeface="Nunito"/>
                <a:cs typeface="Nunito"/>
                <a:sym typeface="Nunito"/>
              </a:rPr>
              <a:t>REFED - Food Waste Monitor.  </a:t>
            </a:r>
          </a:p>
          <a:p>
            <a:pPr algn="just" marL="345763" indent="-172882" lvl="1">
              <a:lnSpc>
                <a:spcPts val="2242"/>
              </a:lnSpc>
              <a:buFont typeface="Arial"/>
              <a:buChar char="•"/>
            </a:pPr>
            <a:r>
              <a:rPr lang="en-US" sz="1601">
                <a:solidFill>
                  <a:srgbClr val="000000"/>
                </a:solidFill>
                <a:latin typeface="Nunito"/>
                <a:ea typeface="Nunito"/>
                <a:cs typeface="Nunito"/>
                <a:sym typeface="Nunito"/>
              </a:rPr>
              <a:t>US Census Bureau. State Population Totals and Components of Change: 2020-2023.  </a:t>
            </a:r>
          </a:p>
          <a:p>
            <a:pPr algn="just" marL="345763" indent="-172882" lvl="1">
              <a:lnSpc>
                <a:spcPts val="2242"/>
              </a:lnSpc>
              <a:buFont typeface="Arial"/>
              <a:buChar char="•"/>
            </a:pPr>
            <a:r>
              <a:rPr lang="en-US" sz="1601">
                <a:solidFill>
                  <a:srgbClr val="000000"/>
                </a:solidFill>
                <a:latin typeface="Nunito"/>
                <a:ea typeface="Nunito"/>
                <a:cs typeface="Nunito"/>
                <a:sym typeface="Nunito"/>
              </a:rPr>
              <a:t>U.S. Department of Agriculture. Prevalence of food insecurity average 2021-2023 by state.  </a:t>
            </a:r>
          </a:p>
          <a:p>
            <a:pPr algn="just">
              <a:lnSpc>
                <a:spcPts val="2242"/>
              </a:lnSpc>
            </a:pPr>
          </a:p>
          <a:p>
            <a:pPr algn="just">
              <a:lnSpc>
                <a:spcPts val="2242"/>
              </a:lnSpc>
            </a:pPr>
            <a:r>
              <a:rPr lang="en-US" b="true" sz="1601">
                <a:solidFill>
                  <a:srgbClr val="000000"/>
                </a:solidFill>
                <a:latin typeface="Nunito Bold"/>
                <a:ea typeface="Nunito Bold"/>
                <a:cs typeface="Nunito Bold"/>
                <a:sym typeface="Nunito Bold"/>
              </a:rPr>
              <a:t>Data Cleaning/Prep/ Feature Engineering: </a:t>
            </a:r>
            <a:r>
              <a:rPr lang="en-US" sz="1601">
                <a:solidFill>
                  <a:srgbClr val="000000"/>
                </a:solidFill>
                <a:latin typeface="Nunito"/>
                <a:ea typeface="Nunito"/>
                <a:cs typeface="Nunito"/>
                <a:sym typeface="Nunito"/>
              </a:rPr>
              <a:t>We assessed individual .csv files for data quality, errors, and missing values. Created additional features such as month, season, and proximity to food suppliers to enhance model accuracy. Integrated all data into a consolidated file for model training. </a:t>
            </a:r>
          </a:p>
          <a:p>
            <a:pPr algn="just">
              <a:lnSpc>
                <a:spcPts val="2242"/>
              </a:lnSpc>
            </a:pPr>
            <a:r>
              <a:rPr lang="en-US" sz="1601">
                <a:solidFill>
                  <a:srgbClr val="000000"/>
                </a:solidFill>
                <a:latin typeface="Nunito"/>
                <a:ea typeface="Nunito"/>
                <a:cs typeface="Nunito"/>
                <a:sym typeface="Nunito"/>
              </a:rPr>
              <a:t>.  </a:t>
            </a:r>
          </a:p>
          <a:p>
            <a:pPr algn="just">
              <a:lnSpc>
                <a:spcPts val="2242"/>
              </a:lnSpc>
            </a:pPr>
            <a:r>
              <a:rPr lang="en-US" sz="1601" b="true">
                <a:solidFill>
                  <a:srgbClr val="000000"/>
                </a:solidFill>
                <a:latin typeface="Nunito Bold"/>
                <a:ea typeface="Nunito Bold"/>
                <a:cs typeface="Nunito Bold"/>
                <a:sym typeface="Nunito Bold"/>
              </a:rPr>
              <a:t>Data Storage: </a:t>
            </a:r>
            <a:r>
              <a:rPr lang="en-US" sz="1601">
                <a:solidFill>
                  <a:srgbClr val="000000"/>
                </a:solidFill>
                <a:latin typeface="Nunito"/>
                <a:ea typeface="Nunito"/>
                <a:cs typeface="Nunito"/>
                <a:sym typeface="Nunito"/>
              </a:rPr>
              <a:t>Training data was uploaded to Azure Blob Storage for use later in the Machine Learning Studio.</a:t>
            </a:r>
          </a:p>
          <a:p>
            <a:pPr algn="just" marL="0" indent="0" lvl="0">
              <a:lnSpc>
                <a:spcPts val="2242"/>
              </a:lnSpc>
            </a:pPr>
          </a:p>
          <a:p>
            <a:pPr algn="just" marL="0" indent="0" lvl="0">
              <a:lnSpc>
                <a:spcPts val="2242"/>
              </a:lnSpc>
            </a:pPr>
            <a:r>
              <a:rPr lang="en-US" b="true" sz="1601">
                <a:solidFill>
                  <a:srgbClr val="000000"/>
                </a:solidFill>
                <a:latin typeface="Nunito Bold"/>
                <a:ea typeface="Nunito Bold"/>
                <a:cs typeface="Nunito Bold"/>
                <a:sym typeface="Nunito Bold"/>
              </a:rPr>
              <a:t>Ethical Considerations: </a:t>
            </a:r>
            <a:r>
              <a:rPr lang="en-US" sz="1601">
                <a:solidFill>
                  <a:srgbClr val="000000"/>
                </a:solidFill>
                <a:latin typeface="Nunito"/>
                <a:ea typeface="Nunito"/>
                <a:cs typeface="Nunito"/>
                <a:sym typeface="Nunito"/>
              </a:rPr>
              <a:t>All organizations interviewed provided informed consent before participating, and only publicly accessible financial and donor data were used. No private information on hunger relief organizations, donors, or food recipients was collected. We excluded demographic factors, such as race, criminal history, job type, and education level, to prevent bias, inequitable access, and data misuse. Transparency and accountability were prioritized to build trust, improve the model, and assess real-world impact. We carefully considered the model's effect on communities receiving donations, ensuring shelf life and recall information is available to protect vulnerable groups. Additionally, we evaluated potential impacts on small food producers, with further research needed to assess long-term effects on their businesses.</a:t>
            </a:r>
          </a:p>
          <a:p>
            <a:pPr algn="just" marL="0" indent="0" lvl="0">
              <a:lnSpc>
                <a:spcPts val="2242"/>
              </a:lnSpc>
            </a:pPr>
          </a:p>
          <a:p>
            <a:pPr algn="just">
              <a:lnSpc>
                <a:spcPts val="2242"/>
              </a:lnSpc>
              <a:spcBef>
                <a:spcPct val="0"/>
              </a:spcBef>
            </a:pPr>
            <a:r>
              <a:rPr lang="en-US" b="true" sz="1601">
                <a:solidFill>
                  <a:srgbClr val="000000"/>
                </a:solidFill>
                <a:latin typeface="Nunito Bold"/>
                <a:ea typeface="Nunito Bold"/>
                <a:cs typeface="Nunito Bold"/>
                <a:sym typeface="Nunito Bold"/>
              </a:rPr>
              <a:t>Limitations: </a:t>
            </a:r>
            <a:r>
              <a:rPr lang="en-US" sz="1601">
                <a:solidFill>
                  <a:srgbClr val="000000"/>
                </a:solidFill>
                <a:latin typeface="Nunito"/>
                <a:ea typeface="Nunito"/>
                <a:cs typeface="Nunito"/>
                <a:sym typeface="Nunito"/>
              </a:rPr>
              <a:t>Due to time constraints, data collection was limited by the labor-intensive preparation process, so we prioritized sources with the most relevant and comprehensive information. Live food surplus data was unavailable, so further research is needed to identify additional correlating data points to enhance data volume and improve model predictions.</a:t>
            </a:r>
          </a:p>
        </p:txBody>
      </p:sp>
      <p:sp>
        <p:nvSpPr>
          <p:cNvPr name="TextBox 3" id="3"/>
          <p:cNvSpPr txBox="true"/>
          <p:nvPr/>
        </p:nvSpPr>
        <p:spPr>
          <a:xfrm rot="0">
            <a:off x="5223076" y="494748"/>
            <a:ext cx="7841848" cy="771525"/>
          </a:xfrm>
          <a:prstGeom prst="rect">
            <a:avLst/>
          </a:prstGeom>
        </p:spPr>
        <p:txBody>
          <a:bodyPr anchor="t" rtlCol="false" tIns="0" lIns="0" bIns="0" rIns="0">
            <a:spAutoFit/>
          </a:bodyPr>
          <a:lstStyle/>
          <a:p>
            <a:pPr algn="ctr">
              <a:lnSpc>
                <a:spcPts val="6000"/>
              </a:lnSpc>
            </a:pPr>
            <a:r>
              <a:rPr lang="en-US" sz="5000">
                <a:solidFill>
                  <a:srgbClr val="000000"/>
                </a:solidFill>
                <a:latin typeface="Fredoka"/>
                <a:ea typeface="Fredoka"/>
                <a:cs typeface="Fredoka"/>
                <a:sym typeface="Fredoka"/>
              </a:rPr>
              <a:t>Research Methodology</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EFE5D8"/>
        </a:solidFill>
      </p:bgPr>
    </p:bg>
    <p:spTree>
      <p:nvGrpSpPr>
        <p:cNvPr id="1" name=""/>
        <p:cNvGrpSpPr/>
        <p:nvPr/>
      </p:nvGrpSpPr>
      <p:grpSpPr>
        <a:xfrm>
          <a:off x="0" y="0"/>
          <a:ext cx="0" cy="0"/>
          <a:chOff x="0" y="0"/>
          <a:chExt cx="0" cy="0"/>
        </a:xfrm>
      </p:grpSpPr>
      <p:sp>
        <p:nvSpPr>
          <p:cNvPr name="TextBox 2" id="2"/>
          <p:cNvSpPr txBox="true"/>
          <p:nvPr/>
        </p:nvSpPr>
        <p:spPr>
          <a:xfrm rot="0">
            <a:off x="3595698" y="647700"/>
            <a:ext cx="11096603" cy="600075"/>
          </a:xfrm>
          <a:prstGeom prst="rect">
            <a:avLst/>
          </a:prstGeom>
        </p:spPr>
        <p:txBody>
          <a:bodyPr anchor="t" rtlCol="false" tIns="0" lIns="0" bIns="0" rIns="0">
            <a:spAutoFit/>
          </a:bodyPr>
          <a:lstStyle/>
          <a:p>
            <a:pPr algn="ctr">
              <a:lnSpc>
                <a:spcPts val="4799"/>
              </a:lnSpc>
            </a:pPr>
            <a:r>
              <a:rPr lang="en-US" sz="3999">
                <a:solidFill>
                  <a:srgbClr val="000000"/>
                </a:solidFill>
                <a:latin typeface="Fredoka"/>
                <a:ea typeface="Fredoka"/>
                <a:cs typeface="Fredoka"/>
                <a:sym typeface="Fredoka"/>
              </a:rPr>
              <a:t>Model Selection and Training</a:t>
            </a:r>
          </a:p>
        </p:txBody>
      </p:sp>
      <p:sp>
        <p:nvSpPr>
          <p:cNvPr name="TextBox 3" id="3"/>
          <p:cNvSpPr txBox="true"/>
          <p:nvPr/>
        </p:nvSpPr>
        <p:spPr>
          <a:xfrm rot="0">
            <a:off x="792659" y="2363946"/>
            <a:ext cx="16466641" cy="5521007"/>
          </a:xfrm>
          <a:prstGeom prst="rect">
            <a:avLst/>
          </a:prstGeom>
        </p:spPr>
        <p:txBody>
          <a:bodyPr anchor="t" rtlCol="false" tIns="0" lIns="0" bIns="0" rIns="0">
            <a:spAutoFit/>
          </a:bodyPr>
          <a:lstStyle/>
          <a:p>
            <a:pPr algn="just">
              <a:lnSpc>
                <a:spcPts val="3080"/>
              </a:lnSpc>
            </a:pPr>
            <a:r>
              <a:rPr lang="en-US" sz="2200" b="true">
                <a:solidFill>
                  <a:srgbClr val="000000"/>
                </a:solidFill>
                <a:latin typeface="Nunito Bold"/>
                <a:ea typeface="Nunito Bold"/>
                <a:cs typeface="Nunito Bold"/>
                <a:sym typeface="Nunito Bold"/>
              </a:rPr>
              <a:t>Training Models</a:t>
            </a:r>
          </a:p>
          <a:p>
            <a:pPr algn="just" marL="474981" indent="-237491" lvl="1">
              <a:lnSpc>
                <a:spcPts val="3080"/>
              </a:lnSpc>
              <a:buFont typeface="Arial"/>
              <a:buChar char="•"/>
            </a:pPr>
            <a:r>
              <a:rPr lang="en-US" sz="2200">
                <a:solidFill>
                  <a:srgbClr val="000000"/>
                </a:solidFill>
                <a:latin typeface="Nunito"/>
                <a:ea typeface="Nunito"/>
                <a:cs typeface="Nunito"/>
                <a:sym typeface="Nunito"/>
              </a:rPr>
              <a:t>Multi-</a:t>
            </a:r>
            <a:r>
              <a:rPr lang="en-US" sz="2200">
                <a:solidFill>
                  <a:srgbClr val="000000"/>
                </a:solidFill>
                <a:latin typeface="Nunito"/>
                <a:ea typeface="Nunito"/>
                <a:cs typeface="Nunito"/>
                <a:sym typeface="Nunito"/>
              </a:rPr>
              <a:t>Regression: Created to improve accuracy, stability, and error handling. </a:t>
            </a:r>
          </a:p>
          <a:p>
            <a:pPr algn="just" marL="949962" indent="-316654" lvl="2">
              <a:lnSpc>
                <a:spcPts val="3080"/>
              </a:lnSpc>
              <a:buFont typeface="Arial"/>
              <a:buChar char="⚬"/>
            </a:pPr>
            <a:r>
              <a:rPr lang="en-US" sz="2200">
                <a:solidFill>
                  <a:srgbClr val="000000"/>
                </a:solidFill>
                <a:latin typeface="Nunito"/>
                <a:ea typeface="Nunito"/>
                <a:cs typeface="Nunito"/>
                <a:sym typeface="Nunito"/>
              </a:rPr>
              <a:t>Boosted decision tree: This model was used to achieve high accuracy with our complex data set and reduce prediction errors. </a:t>
            </a:r>
          </a:p>
          <a:p>
            <a:pPr algn="just" marL="949962" indent="-316654" lvl="2">
              <a:lnSpc>
                <a:spcPts val="3080"/>
              </a:lnSpc>
              <a:buFont typeface="Arial"/>
              <a:buChar char="⚬"/>
            </a:pPr>
            <a:r>
              <a:rPr lang="en-US" sz="2200">
                <a:solidFill>
                  <a:srgbClr val="000000"/>
                </a:solidFill>
                <a:latin typeface="Nunito"/>
                <a:ea typeface="Nunito"/>
                <a:cs typeface="Nunito"/>
                <a:sym typeface="Nunito"/>
              </a:rPr>
              <a:t>F</a:t>
            </a:r>
            <a:r>
              <a:rPr lang="en-US" sz="2200">
                <a:solidFill>
                  <a:srgbClr val="000000"/>
                </a:solidFill>
                <a:latin typeface="Nunito"/>
                <a:ea typeface="Nunito"/>
                <a:cs typeface="Nunito"/>
                <a:sym typeface="Nunito"/>
              </a:rPr>
              <a:t>ast Forest: This model was used to provide insights into the importance of different features to help understand how different factors impact surplus. </a:t>
            </a:r>
          </a:p>
          <a:p>
            <a:pPr algn="just" marL="949962" indent="-316654" lvl="2">
              <a:lnSpc>
                <a:spcPts val="3080"/>
              </a:lnSpc>
              <a:buFont typeface="Arial"/>
              <a:buChar char="⚬"/>
            </a:pPr>
            <a:r>
              <a:rPr lang="en-US" sz="2200">
                <a:solidFill>
                  <a:srgbClr val="000000"/>
                </a:solidFill>
                <a:latin typeface="Nunito"/>
                <a:ea typeface="Nunito"/>
                <a:cs typeface="Nunito"/>
                <a:sym typeface="Nunito"/>
              </a:rPr>
              <a:t>D</a:t>
            </a:r>
            <a:r>
              <a:rPr lang="en-US" sz="2200">
                <a:solidFill>
                  <a:srgbClr val="000000"/>
                </a:solidFill>
                <a:latin typeface="Nunito"/>
                <a:ea typeface="Nunito"/>
                <a:cs typeface="Nunito"/>
                <a:sym typeface="Nunito"/>
              </a:rPr>
              <a:t>ecision forest: This model was used to help manage issues with overfitting to improve accuracy.</a:t>
            </a:r>
          </a:p>
          <a:p>
            <a:pPr algn="just" marL="474981" indent="-237491" lvl="1">
              <a:lnSpc>
                <a:spcPts val="3080"/>
              </a:lnSpc>
              <a:buFont typeface="Arial"/>
              <a:buChar char="•"/>
            </a:pPr>
            <a:r>
              <a:rPr lang="en-US" sz="2200">
                <a:solidFill>
                  <a:srgbClr val="000000"/>
                </a:solidFill>
                <a:latin typeface="Nunito"/>
                <a:ea typeface="Nunito"/>
                <a:cs typeface="Nunito"/>
                <a:sym typeface="Nunito"/>
              </a:rPr>
              <a:t>Simple Regression: This model allows us to use less resources and provides an accurate predictive model. </a:t>
            </a:r>
          </a:p>
          <a:p>
            <a:pPr algn="just" marL="949962" indent="-316654" lvl="2">
              <a:lnSpc>
                <a:spcPts val="3080"/>
              </a:lnSpc>
              <a:buFont typeface="Arial"/>
              <a:buChar char="⚬"/>
            </a:pPr>
            <a:r>
              <a:rPr lang="en-US" sz="2200">
                <a:solidFill>
                  <a:srgbClr val="000000"/>
                </a:solidFill>
                <a:latin typeface="Nunito"/>
                <a:ea typeface="Nunito"/>
                <a:cs typeface="Nunito"/>
                <a:sym typeface="Nunito"/>
              </a:rPr>
              <a:t>Boosted decision tree.</a:t>
            </a:r>
          </a:p>
          <a:p>
            <a:pPr algn="just">
              <a:lnSpc>
                <a:spcPts val="3080"/>
              </a:lnSpc>
            </a:pPr>
          </a:p>
          <a:p>
            <a:pPr algn="just">
              <a:lnSpc>
                <a:spcPts val="3080"/>
              </a:lnSpc>
              <a:spcBef>
                <a:spcPct val="0"/>
              </a:spcBef>
            </a:pPr>
            <a:r>
              <a:rPr lang="en-US" b="true" sz="2200">
                <a:solidFill>
                  <a:srgbClr val="000000"/>
                </a:solidFill>
                <a:latin typeface="Nunito Bold"/>
                <a:ea typeface="Nunito Bold"/>
                <a:cs typeface="Nunito Bold"/>
                <a:sym typeface="Nunito Bold"/>
              </a:rPr>
              <a:t>Scoring Model</a:t>
            </a:r>
            <a:r>
              <a:rPr lang="en-US" sz="2200">
                <a:solidFill>
                  <a:srgbClr val="000000"/>
                </a:solidFill>
                <a:latin typeface="Nunito"/>
                <a:ea typeface="Nunito"/>
                <a:cs typeface="Nunito"/>
                <a:sym typeface="Nunito"/>
              </a:rPr>
              <a:t>: The </a:t>
            </a:r>
            <a:r>
              <a:rPr lang="en-US" sz="2200">
                <a:solidFill>
                  <a:srgbClr val="000000"/>
                </a:solidFill>
                <a:latin typeface="Nunito"/>
                <a:ea typeface="Nunito"/>
                <a:cs typeface="Nunito"/>
                <a:sym typeface="Nunito"/>
              </a:rPr>
              <a:t>Real Time Inference algorithm makes predictions instantly as new data becomes available, this provides the best use case for Nourish that requires immediate decision-making and responsiveness to match organizations with donors. </a:t>
            </a:r>
          </a:p>
          <a:p>
            <a:pPr algn="just">
              <a:lnSpc>
                <a:spcPts val="3080"/>
              </a:lnSpc>
              <a:spcBef>
                <a:spcPct val="0"/>
              </a:spcBef>
            </a:pPr>
          </a:p>
          <a:p>
            <a:pPr algn="just">
              <a:lnSpc>
                <a:spcPts val="3080"/>
              </a:lnSpc>
              <a:spcBef>
                <a:spcPct val="0"/>
              </a:spcBef>
            </a:pPr>
            <a:r>
              <a:rPr lang="en-US" b="true" sz="2200">
                <a:solidFill>
                  <a:srgbClr val="000000"/>
                </a:solidFill>
                <a:latin typeface="Nunito Bold"/>
                <a:ea typeface="Nunito Bold"/>
                <a:cs typeface="Nunito Bold"/>
                <a:sym typeface="Nunito Bold"/>
              </a:rPr>
              <a:t>Visualization: </a:t>
            </a:r>
            <a:r>
              <a:rPr lang="en-US" sz="2200">
                <a:solidFill>
                  <a:srgbClr val="000000"/>
                </a:solidFill>
                <a:latin typeface="Nunito"/>
                <a:ea typeface="Nunito"/>
                <a:cs typeface="Nunito"/>
                <a:sym typeface="Nunito"/>
              </a:rPr>
              <a:t>Azure Maps to visualize prediction output of recommended facilities in a simple web UI.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FE5D8"/>
        </a:solidFill>
      </p:bgPr>
    </p:bg>
    <p:spTree>
      <p:nvGrpSpPr>
        <p:cNvPr id="1" name=""/>
        <p:cNvGrpSpPr/>
        <p:nvPr/>
      </p:nvGrpSpPr>
      <p:grpSpPr>
        <a:xfrm>
          <a:off x="0" y="0"/>
          <a:ext cx="0" cy="0"/>
          <a:chOff x="0" y="0"/>
          <a:chExt cx="0" cy="0"/>
        </a:xfrm>
      </p:grpSpPr>
      <p:sp>
        <p:nvSpPr>
          <p:cNvPr name="Freeform 2" id="2"/>
          <p:cNvSpPr/>
          <p:nvPr/>
        </p:nvSpPr>
        <p:spPr>
          <a:xfrm flipH="false" flipV="false" rot="0">
            <a:off x="2153884" y="1639074"/>
            <a:ext cx="13980231" cy="7619226"/>
          </a:xfrm>
          <a:custGeom>
            <a:avLst/>
            <a:gdLst/>
            <a:ahLst/>
            <a:cxnLst/>
            <a:rect r="r" b="b" t="t" l="l"/>
            <a:pathLst>
              <a:path h="7619226" w="13980231">
                <a:moveTo>
                  <a:pt x="0" y="0"/>
                </a:moveTo>
                <a:lnTo>
                  <a:pt x="13980232" y="0"/>
                </a:lnTo>
                <a:lnTo>
                  <a:pt x="13980232" y="7619226"/>
                </a:lnTo>
                <a:lnTo>
                  <a:pt x="0" y="7619226"/>
                </a:lnTo>
                <a:lnTo>
                  <a:pt x="0" y="0"/>
                </a:lnTo>
                <a:close/>
              </a:path>
            </a:pathLst>
          </a:custGeom>
          <a:blipFill>
            <a:blip r:embed="rId2"/>
            <a:stretch>
              <a:fillRect l="0" t="0" r="0" b="0"/>
            </a:stretch>
          </a:blipFill>
        </p:spPr>
      </p:sp>
      <p:sp>
        <p:nvSpPr>
          <p:cNvPr name="TextBox 3" id="3"/>
          <p:cNvSpPr txBox="true"/>
          <p:nvPr/>
        </p:nvSpPr>
        <p:spPr>
          <a:xfrm rot="0">
            <a:off x="5223076" y="411173"/>
            <a:ext cx="7841848" cy="771525"/>
          </a:xfrm>
          <a:prstGeom prst="rect">
            <a:avLst/>
          </a:prstGeom>
        </p:spPr>
        <p:txBody>
          <a:bodyPr anchor="t" rtlCol="false" tIns="0" lIns="0" bIns="0" rIns="0">
            <a:spAutoFit/>
          </a:bodyPr>
          <a:lstStyle/>
          <a:p>
            <a:pPr algn="ctr">
              <a:lnSpc>
                <a:spcPts val="6000"/>
              </a:lnSpc>
            </a:pPr>
            <a:r>
              <a:rPr lang="en-US" sz="5000">
                <a:solidFill>
                  <a:srgbClr val="000000"/>
                </a:solidFill>
                <a:latin typeface="Fredoka"/>
                <a:ea typeface="Fredoka"/>
                <a:cs typeface="Fredoka"/>
                <a:sym typeface="Fredoka"/>
              </a:rPr>
              <a:t>Simple Training Pipeline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DAGVJ6qGQiw</dc:identifier>
  <dcterms:modified xsi:type="dcterms:W3CDTF">2011-08-01T06:04:30Z</dcterms:modified>
  <cp:revision>1</cp:revision>
  <dc:title>NourishAID</dc:title>
</cp:coreProperties>
</file>

<file path=docProps/thumbnail.jpeg>
</file>